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2" r:id="rId1"/>
  </p:sldMasterIdLst>
  <p:notesMasterIdLst>
    <p:notesMasterId r:id="rId20"/>
  </p:notesMasterIdLst>
  <p:handoutMasterIdLst>
    <p:handoutMasterId r:id="rId21"/>
  </p:handoutMasterIdLst>
  <p:sldIdLst>
    <p:sldId id="256" r:id="rId2"/>
    <p:sldId id="1744" r:id="rId3"/>
    <p:sldId id="1750" r:id="rId4"/>
    <p:sldId id="1759" r:id="rId5"/>
    <p:sldId id="1756" r:id="rId6"/>
    <p:sldId id="1749" r:id="rId7"/>
    <p:sldId id="1760" r:id="rId8"/>
    <p:sldId id="1761" r:id="rId9"/>
    <p:sldId id="1764" r:id="rId10"/>
    <p:sldId id="1765" r:id="rId11"/>
    <p:sldId id="1766" r:id="rId12"/>
    <p:sldId id="1767" r:id="rId13"/>
    <p:sldId id="1768" r:id="rId14"/>
    <p:sldId id="1769" r:id="rId15"/>
    <p:sldId id="1762" r:id="rId16"/>
    <p:sldId id="1757" r:id="rId17"/>
    <p:sldId id="1755" r:id="rId18"/>
    <p:sldId id="1763" r:id="rId19"/>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Gill Sans MT" panose="020B0502020104020203" pitchFamily="34" charset="77"/>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bold" panose="020B0606030504020204" pitchFamily="34" charset="0"/>
      <p:regular r:id="rId34"/>
      <p:bold r:id="rId35"/>
      <p:italic r:id="rId36"/>
      <p:boldItalic r:id="rId37"/>
    </p:embeddedFont>
    <p:embeddedFont>
      <p:font typeface="Open Sans Light" panose="020B0306030504020204" pitchFamily="34" charset="0"/>
      <p:regular r:id="rId38"/>
      <p:italic r:id="rId39"/>
    </p:embeddedFont>
    <p:embeddedFont>
      <p:font typeface="Open Sans SemiBold" panose="020B060603050402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8F097-0A73-434B-97FE-ED3B8A0EF645}">
          <p14:sldIdLst>
            <p14:sldId id="256"/>
            <p14:sldId id="1744"/>
            <p14:sldId id="1750"/>
            <p14:sldId id="1759"/>
            <p14:sldId id="1756"/>
            <p14:sldId id="1749"/>
            <p14:sldId id="1760"/>
            <p14:sldId id="1761"/>
            <p14:sldId id="1764"/>
            <p14:sldId id="1765"/>
            <p14:sldId id="1766"/>
            <p14:sldId id="1767"/>
            <p14:sldId id="1768"/>
            <p14:sldId id="1769"/>
            <p14:sldId id="1762"/>
            <p14:sldId id="1757"/>
            <p14:sldId id="1755"/>
            <p14:sldId id="1763"/>
          </p14:sldIdLst>
        </p14:section>
      </p14:sectionLst>
    </p:ext>
    <p:ext uri="{EFAFB233-063F-42B5-8137-9DF3F51BA10A}">
      <p15:sldGuideLst xmlns:p15="http://schemas.microsoft.com/office/powerpoint/2012/main">
        <p15:guide id="1" orient="horz" pos="1608" userDrawn="1">
          <p15:clr>
            <a:srgbClr val="A4A3A4"/>
          </p15:clr>
        </p15:guide>
        <p15:guide id="2" pos="74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342D"/>
    <a:srgbClr val="7D0D7C"/>
    <a:srgbClr val="FFA033"/>
    <a:srgbClr val="6CB312"/>
    <a:srgbClr val="24262A"/>
    <a:srgbClr val="A92C00"/>
    <a:srgbClr val="1A315D"/>
    <a:srgbClr val="00ACD5"/>
    <a:srgbClr val="339A2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28" autoAdjust="0"/>
    <p:restoredTop sz="83631" autoAdjust="0"/>
  </p:normalViewPr>
  <p:slideViewPr>
    <p:cSldViewPr snapToGrid="0" showGuides="1">
      <p:cViewPr varScale="1">
        <p:scale>
          <a:sx n="96" d="100"/>
          <a:sy n="96" d="100"/>
        </p:scale>
        <p:origin x="1712" y="176"/>
      </p:cViewPr>
      <p:guideLst>
        <p:guide orient="horz" pos="1608"/>
        <p:guide pos="7440"/>
      </p:guideLst>
    </p:cSldViewPr>
  </p:slideViewPr>
  <p:notesTextViewPr>
    <p:cViewPr>
      <p:scale>
        <a:sx n="85" d="100"/>
        <a:sy n="85" d="100"/>
      </p:scale>
      <p:origin x="0" y="0"/>
    </p:cViewPr>
  </p:notesTextViewPr>
  <p:notesViewPr>
    <p:cSldViewPr snapToGrid="0" showGuides="1">
      <p:cViewPr varScale="1">
        <p:scale>
          <a:sx n="84" d="100"/>
          <a:sy n="84" d="100"/>
        </p:scale>
        <p:origin x="2752"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notesMaster" Target="notesMasters/notesMaster1.xml"/><Relationship Id="rId41"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712B77-F7E2-4D68-A9CB-41B8CCDC9B29}" type="datetimeFigureOut">
              <a:rPr lang="en-US" smtClean="0"/>
              <a:t>8/10/21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C23351-3FB3-4478-AE7D-BEC670948232}" type="slidenum">
              <a:rPr lang="en-US" smtClean="0"/>
              <a:t>‹#›</a:t>
            </a:fld>
            <a:endParaRPr lang="en-US"/>
          </a:p>
        </p:txBody>
      </p:sp>
    </p:spTree>
    <p:extLst>
      <p:ext uri="{BB962C8B-B14F-4D97-AF65-F5344CB8AC3E}">
        <p14:creationId xmlns:p14="http://schemas.microsoft.com/office/powerpoint/2010/main" val="3910645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A8DF4-6A87-4F69-8212-F0A65870B2F2}" type="datetimeFigureOut">
              <a:rPr lang="en-US" smtClean="0"/>
              <a:t>8/10/21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A7267-269F-4D26-9F96-B6358A06B982}" type="slidenum">
              <a:rPr lang="en-US" smtClean="0"/>
              <a:t>‹#›</a:t>
            </a:fld>
            <a:endParaRPr lang="en-US"/>
          </a:p>
        </p:txBody>
      </p:sp>
    </p:spTree>
    <p:extLst>
      <p:ext uri="{BB962C8B-B14F-4D97-AF65-F5344CB8AC3E}">
        <p14:creationId xmlns:p14="http://schemas.microsoft.com/office/powerpoint/2010/main" val="3410717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a:t>
            </a:fld>
            <a:endParaRPr lang="en-US"/>
          </a:p>
        </p:txBody>
      </p:sp>
    </p:spTree>
    <p:extLst>
      <p:ext uri="{BB962C8B-B14F-4D97-AF65-F5344CB8AC3E}">
        <p14:creationId xmlns:p14="http://schemas.microsoft.com/office/powerpoint/2010/main" val="3850189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15</a:t>
            </a:fld>
            <a:endParaRPr lang="en-US"/>
          </a:p>
        </p:txBody>
      </p:sp>
    </p:spTree>
    <p:extLst>
      <p:ext uri="{BB962C8B-B14F-4D97-AF65-F5344CB8AC3E}">
        <p14:creationId xmlns:p14="http://schemas.microsoft.com/office/powerpoint/2010/main" val="3211051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18</a:t>
            </a:fld>
            <a:endParaRPr lang="en-US"/>
          </a:p>
        </p:txBody>
      </p:sp>
    </p:spTree>
    <p:extLst>
      <p:ext uri="{BB962C8B-B14F-4D97-AF65-F5344CB8AC3E}">
        <p14:creationId xmlns:p14="http://schemas.microsoft.com/office/powerpoint/2010/main" val="2068264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2</a:t>
            </a:fld>
            <a:endParaRPr lang="en-US"/>
          </a:p>
        </p:txBody>
      </p:sp>
    </p:spTree>
    <p:extLst>
      <p:ext uri="{BB962C8B-B14F-4D97-AF65-F5344CB8AC3E}">
        <p14:creationId xmlns:p14="http://schemas.microsoft.com/office/powerpoint/2010/main" val="1174895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5</a:t>
            </a:fld>
            <a:endParaRPr lang="en-US"/>
          </a:p>
        </p:txBody>
      </p:sp>
    </p:spTree>
    <p:extLst>
      <p:ext uri="{BB962C8B-B14F-4D97-AF65-F5344CB8AC3E}">
        <p14:creationId xmlns:p14="http://schemas.microsoft.com/office/powerpoint/2010/main" val="369871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6</a:t>
            </a:fld>
            <a:endParaRPr lang="en-US"/>
          </a:p>
        </p:txBody>
      </p:sp>
    </p:spTree>
    <p:extLst>
      <p:ext uri="{BB962C8B-B14F-4D97-AF65-F5344CB8AC3E}">
        <p14:creationId xmlns:p14="http://schemas.microsoft.com/office/powerpoint/2010/main" val="200932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8</a:t>
            </a:fld>
            <a:endParaRPr lang="en-US"/>
          </a:p>
        </p:txBody>
      </p:sp>
    </p:spTree>
    <p:extLst>
      <p:ext uri="{BB962C8B-B14F-4D97-AF65-F5344CB8AC3E}">
        <p14:creationId xmlns:p14="http://schemas.microsoft.com/office/powerpoint/2010/main" val="481450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10</a:t>
            </a:fld>
            <a:endParaRPr lang="en-US"/>
          </a:p>
        </p:txBody>
      </p:sp>
    </p:spTree>
    <p:extLst>
      <p:ext uri="{BB962C8B-B14F-4D97-AF65-F5344CB8AC3E}">
        <p14:creationId xmlns:p14="http://schemas.microsoft.com/office/powerpoint/2010/main" val="216854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11</a:t>
            </a:fld>
            <a:endParaRPr lang="en-US"/>
          </a:p>
        </p:txBody>
      </p:sp>
    </p:spTree>
    <p:extLst>
      <p:ext uri="{BB962C8B-B14F-4D97-AF65-F5344CB8AC3E}">
        <p14:creationId xmlns:p14="http://schemas.microsoft.com/office/powerpoint/2010/main" val="2073933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12</a:t>
            </a:fld>
            <a:endParaRPr lang="en-US"/>
          </a:p>
        </p:txBody>
      </p:sp>
    </p:spTree>
    <p:extLst>
      <p:ext uri="{BB962C8B-B14F-4D97-AF65-F5344CB8AC3E}">
        <p14:creationId xmlns:p14="http://schemas.microsoft.com/office/powerpoint/2010/main" val="238530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1A7267-269F-4D26-9F96-B6358A06B982}" type="slidenum">
              <a:rPr lang="en-US" smtClean="0"/>
              <a:t>14</a:t>
            </a:fld>
            <a:endParaRPr lang="en-US"/>
          </a:p>
        </p:txBody>
      </p:sp>
    </p:spTree>
    <p:extLst>
      <p:ext uri="{BB962C8B-B14F-4D97-AF65-F5344CB8AC3E}">
        <p14:creationId xmlns:p14="http://schemas.microsoft.com/office/powerpoint/2010/main" val="2527744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585386-F617-8142-B660-2F1B6C070167}"/>
              </a:ext>
            </a:extLst>
          </p:cNvPr>
          <p:cNvSpPr/>
          <p:nvPr userDrawn="1"/>
        </p:nvSpPr>
        <p:spPr>
          <a:xfrm>
            <a:off x="0" y="-6061"/>
            <a:ext cx="12192000" cy="35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4A5285-B9FE-6043-B221-07E75D0802C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4416" y="-6061"/>
            <a:ext cx="12592910" cy="6762608"/>
          </a:xfrm>
          <a:prstGeom prst="rect">
            <a:avLst/>
          </a:prstGeom>
        </p:spPr>
      </p:pic>
      <p:sp>
        <p:nvSpPr>
          <p:cNvPr id="18" name="Rectangle 17">
            <a:extLst>
              <a:ext uri="{FF2B5EF4-FFF2-40B4-BE49-F238E27FC236}">
                <a16:creationId xmlns:a16="http://schemas.microsoft.com/office/drawing/2014/main" id="{AD9BF0F3-79C6-964C-AD4C-1A62077D3431}"/>
              </a:ext>
            </a:extLst>
          </p:cNvPr>
          <p:cNvSpPr/>
          <p:nvPr userDrawn="1"/>
        </p:nvSpPr>
        <p:spPr>
          <a:xfrm>
            <a:off x="0" y="6505575"/>
            <a:ext cx="12192000" cy="35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001FDE4-204F-8A4F-897A-2FD925F71231}"/>
              </a:ext>
            </a:extLst>
          </p:cNvPr>
          <p:cNvSpPr/>
          <p:nvPr userDrawn="1"/>
        </p:nvSpPr>
        <p:spPr>
          <a:xfrm>
            <a:off x="2139174" y="6546375"/>
            <a:ext cx="7408863" cy="311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C431D91-1904-6C4C-819F-03239FA74C26}"/>
              </a:ext>
            </a:extLst>
          </p:cNvPr>
          <p:cNvSpPr txBox="1"/>
          <p:nvPr userDrawn="1"/>
        </p:nvSpPr>
        <p:spPr>
          <a:xfrm>
            <a:off x="630921" y="5018217"/>
            <a:ext cx="1469631" cy="313932"/>
          </a:xfrm>
          <a:prstGeom prst="rect">
            <a:avLst/>
          </a:prstGeom>
          <a:noFill/>
        </p:spPr>
        <p:txBody>
          <a:bodyPr wrap="square" rtlCol="0">
            <a:spAutoFit/>
          </a:bodyPr>
          <a:lstStyle/>
          <a:p>
            <a:pPr>
              <a:lnSpc>
                <a:spcPct val="90000"/>
              </a:lnSpc>
            </a:pPr>
            <a:r>
              <a:rPr lang="en-US" sz="1600" dirty="0">
                <a:solidFill>
                  <a:schemeClr val="accent1"/>
                </a:solidFill>
              </a:rPr>
              <a:t>Presented by: </a:t>
            </a:r>
          </a:p>
        </p:txBody>
      </p:sp>
      <p:sp>
        <p:nvSpPr>
          <p:cNvPr id="2" name="Title 1"/>
          <p:cNvSpPr>
            <a:spLocks noGrp="1"/>
          </p:cNvSpPr>
          <p:nvPr>
            <p:ph type="ctrTitle"/>
          </p:nvPr>
        </p:nvSpPr>
        <p:spPr>
          <a:xfrm>
            <a:off x="624916" y="3493358"/>
            <a:ext cx="4381194" cy="1114024"/>
          </a:xfrm>
        </p:spPr>
        <p:txBody>
          <a:bodyPr anchor="b">
            <a:normAutofit/>
          </a:bodyPr>
          <a:lstStyle>
            <a:lvl1pPr algn="l">
              <a:defRPr sz="3600">
                <a:solidFill>
                  <a:schemeClr val="bg1"/>
                </a:solidFill>
              </a:defRPr>
            </a:lvl1pPr>
          </a:lstStyle>
          <a:p>
            <a:r>
              <a:rPr lang="en-US" dirty="0"/>
              <a:t>Click to edit Master title style</a:t>
            </a:r>
          </a:p>
        </p:txBody>
      </p:sp>
      <p:pic>
        <p:nvPicPr>
          <p:cNvPr id="30" name="Picture 29">
            <a:extLst>
              <a:ext uri="{FF2B5EF4-FFF2-40B4-BE49-F238E27FC236}">
                <a16:creationId xmlns:a16="http://schemas.microsoft.com/office/drawing/2014/main" id="{BEEF28A1-BDA3-EF4F-B592-78648F6EF03C}"/>
              </a:ext>
            </a:extLst>
          </p:cNvPr>
          <p:cNvPicPr>
            <a:picLocks noChangeAspect="1"/>
          </p:cNvPicPr>
          <p:nvPr userDrawn="1"/>
        </p:nvPicPr>
        <p:blipFill>
          <a:blip r:embed="rId3" cstate="screen">
            <a:alphaModFix amt="70000"/>
            <a:extLst>
              <a:ext uri="{28A0092B-C50C-407E-A947-70E740481C1C}">
                <a14:useLocalDpi xmlns:a14="http://schemas.microsoft.com/office/drawing/2010/main"/>
              </a:ext>
            </a:extLst>
          </a:blip>
          <a:stretch>
            <a:fillRect/>
          </a:stretch>
        </p:blipFill>
        <p:spPr>
          <a:xfrm>
            <a:off x="1383206" y="6610628"/>
            <a:ext cx="601498" cy="172931"/>
          </a:xfrm>
          <a:prstGeom prst="rect">
            <a:avLst/>
          </a:prstGeom>
        </p:spPr>
      </p:pic>
      <p:pic>
        <p:nvPicPr>
          <p:cNvPr id="34" name="Picture 33">
            <a:extLst>
              <a:ext uri="{FF2B5EF4-FFF2-40B4-BE49-F238E27FC236}">
                <a16:creationId xmlns:a16="http://schemas.microsoft.com/office/drawing/2014/main" id="{62300E57-1F87-C74E-9FD7-FC4E22CFD6D6}"/>
              </a:ext>
            </a:extLst>
          </p:cNvPr>
          <p:cNvPicPr>
            <a:picLocks noChangeAspect="1"/>
          </p:cNvPicPr>
          <p:nvPr userDrawn="1"/>
        </p:nvPicPr>
        <p:blipFill>
          <a:blip r:embed="rId4" cstate="screen">
            <a:alphaModFix amt="70000"/>
            <a:extLst>
              <a:ext uri="{28A0092B-C50C-407E-A947-70E740481C1C}">
                <a14:useLocalDpi xmlns:a14="http://schemas.microsoft.com/office/drawing/2010/main"/>
              </a:ext>
            </a:extLst>
          </a:blip>
          <a:stretch>
            <a:fillRect/>
          </a:stretch>
        </p:blipFill>
        <p:spPr>
          <a:xfrm>
            <a:off x="374155" y="6573390"/>
            <a:ext cx="854582" cy="213646"/>
          </a:xfrm>
          <a:prstGeom prst="rect">
            <a:avLst/>
          </a:prstGeom>
        </p:spPr>
      </p:pic>
      <p:sp>
        <p:nvSpPr>
          <p:cNvPr id="35" name="TextBox 34">
            <a:extLst>
              <a:ext uri="{FF2B5EF4-FFF2-40B4-BE49-F238E27FC236}">
                <a16:creationId xmlns:a16="http://schemas.microsoft.com/office/drawing/2014/main" id="{9FFF460D-5224-F745-AA08-BF60F564B889}"/>
              </a:ext>
            </a:extLst>
          </p:cNvPr>
          <p:cNvSpPr txBox="1"/>
          <p:nvPr userDrawn="1"/>
        </p:nvSpPr>
        <p:spPr>
          <a:xfrm>
            <a:off x="2098260" y="6553325"/>
            <a:ext cx="5609840" cy="276999"/>
          </a:xfrm>
          <a:prstGeom prst="rect">
            <a:avLst/>
          </a:prstGeom>
          <a:noFill/>
        </p:spPr>
        <p:txBody>
          <a:bodyPr wrap="square" rtlCol="0">
            <a:spAutoFit/>
          </a:bodyPr>
          <a:lstStyle/>
          <a:p>
            <a:r>
              <a:rPr lang="en-US" sz="600" b="0" i="0" kern="1200" dirty="0">
                <a:solidFill>
                  <a:schemeClr val="tx1"/>
                </a:solidFill>
                <a:effectLst/>
                <a:latin typeface="+mn-lt"/>
                <a:ea typeface="+mn-ea"/>
                <a:cs typeface="+mn-cs"/>
              </a:rPr>
              <a:t>Sandia National Laboratories is a multimission laboratory managed and operated by National Technology and Engineering Solutions of Sandia LLC, a wholly owned subsidiary of Honeywell a Inc. for the U.S. Department of Energy’s National Nuclear Security Administration under contract DE-NA0003525.</a:t>
            </a:r>
            <a:endParaRPr lang="en-US" sz="600" dirty="0">
              <a:solidFill>
                <a:schemeClr val="tx1"/>
              </a:solidFill>
            </a:endParaRPr>
          </a:p>
        </p:txBody>
      </p:sp>
      <p:sp>
        <p:nvSpPr>
          <p:cNvPr id="40" name="Text Placeholder 52">
            <a:extLst>
              <a:ext uri="{FF2B5EF4-FFF2-40B4-BE49-F238E27FC236}">
                <a16:creationId xmlns:a16="http://schemas.microsoft.com/office/drawing/2014/main" id="{AC745A3A-97F4-F647-95CB-C9355EE5925E}"/>
              </a:ext>
            </a:extLst>
          </p:cNvPr>
          <p:cNvSpPr>
            <a:spLocks noGrp="1"/>
          </p:cNvSpPr>
          <p:nvPr>
            <p:ph type="body" sz="quarter" idx="11" hasCustomPrompt="1"/>
          </p:nvPr>
        </p:nvSpPr>
        <p:spPr>
          <a:xfrm>
            <a:off x="10634788" y="6534535"/>
            <a:ext cx="1434995" cy="253283"/>
          </a:xfrm>
        </p:spPr>
        <p:txBody>
          <a:bodyPr anchor="b" anchorCtr="0">
            <a:noAutofit/>
          </a:bodyPr>
          <a:lstStyle>
            <a:lvl1pPr algn="l">
              <a:defRPr sz="700" b="1"/>
            </a:lvl1pPr>
          </a:lstStyle>
          <a:p>
            <a:pPr algn="r"/>
            <a:r>
              <a:rPr lang="en-US" sz="800" dirty="0"/>
              <a:t>SAND XXXXXXXX</a:t>
            </a:r>
          </a:p>
        </p:txBody>
      </p:sp>
      <p:sp>
        <p:nvSpPr>
          <p:cNvPr id="3" name="Subtitle 2"/>
          <p:cNvSpPr>
            <a:spLocks noGrp="1"/>
          </p:cNvSpPr>
          <p:nvPr>
            <p:ph type="subTitle" idx="1" hasCustomPrompt="1"/>
          </p:nvPr>
        </p:nvSpPr>
        <p:spPr>
          <a:xfrm>
            <a:off x="624915" y="5327031"/>
            <a:ext cx="5471085" cy="514398"/>
          </a:xfrm>
        </p:spPr>
        <p:txBody>
          <a:bodyPr>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Presenter Names</a:t>
            </a:r>
          </a:p>
        </p:txBody>
      </p:sp>
    </p:spTree>
    <p:extLst>
      <p:ext uri="{BB962C8B-B14F-4D97-AF65-F5344CB8AC3E}">
        <p14:creationId xmlns:p14="http://schemas.microsoft.com/office/powerpoint/2010/main" val="292411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272" userDrawn="1">
          <p15:clr>
            <a:srgbClr val="FBAE40"/>
          </p15:clr>
        </p15:guide>
        <p15:guide id="3" orient="horz" pos="288">
          <p15:clr>
            <a:srgbClr val="FBAE40"/>
          </p15:clr>
        </p15:guide>
        <p15:guide id="4" pos="240">
          <p15:clr>
            <a:srgbClr val="FBAE40"/>
          </p15:clr>
        </p15:guide>
        <p15:guide id="6" pos="74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Picture on Bottom">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8DD50-A959-46FD-B2A9-2578487BAB15}"/>
              </a:ext>
            </a:extLst>
          </p:cNvPr>
          <p:cNvSpPr>
            <a:spLocks noGrp="1"/>
          </p:cNvSpPr>
          <p:nvPr>
            <p:ph type="sldNum" sz="quarter" idx="11"/>
          </p:nvPr>
        </p:nvSpPr>
        <p:spPr/>
        <p:txBody>
          <a:bodyPr/>
          <a:lstStyle/>
          <a:p>
            <a:fld id="{2E94512F-4FCD-4B8F-9303-F99597583EE2}" type="slidenum">
              <a:rPr lang="en-US" smtClean="0"/>
              <a:pPr/>
              <a:t>‹#›</a:t>
            </a:fld>
            <a:endParaRPr lang="en-US"/>
          </a:p>
        </p:txBody>
      </p:sp>
      <p:sp>
        <p:nvSpPr>
          <p:cNvPr id="8" name="Picture Placeholder 4">
            <a:extLst>
              <a:ext uri="{FF2B5EF4-FFF2-40B4-BE49-F238E27FC236}">
                <a16:creationId xmlns:a16="http://schemas.microsoft.com/office/drawing/2014/main" id="{4D167BF7-ABCC-43AF-8DC3-741BDDDDC5B8}"/>
              </a:ext>
            </a:extLst>
          </p:cNvPr>
          <p:cNvSpPr>
            <a:spLocks noGrp="1"/>
          </p:cNvSpPr>
          <p:nvPr>
            <p:ph type="pic" sz="quarter" idx="13"/>
          </p:nvPr>
        </p:nvSpPr>
        <p:spPr>
          <a:xfrm>
            <a:off x="463800" y="3165336"/>
            <a:ext cx="5456940" cy="2971331"/>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9" name="Picture Placeholder 4">
            <a:extLst>
              <a:ext uri="{FF2B5EF4-FFF2-40B4-BE49-F238E27FC236}">
                <a16:creationId xmlns:a16="http://schemas.microsoft.com/office/drawing/2014/main" id="{DEB91A53-D158-4F71-9723-B6A492768170}"/>
              </a:ext>
            </a:extLst>
          </p:cNvPr>
          <p:cNvSpPr>
            <a:spLocks noGrp="1"/>
          </p:cNvSpPr>
          <p:nvPr>
            <p:ph type="pic" sz="quarter" idx="14"/>
          </p:nvPr>
        </p:nvSpPr>
        <p:spPr>
          <a:xfrm>
            <a:off x="6096000" y="3165806"/>
            <a:ext cx="5162550" cy="2971331"/>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16" name="Title Placeholder 1">
            <a:extLst>
              <a:ext uri="{FF2B5EF4-FFF2-40B4-BE49-F238E27FC236}">
                <a16:creationId xmlns:a16="http://schemas.microsoft.com/office/drawing/2014/main" id="{E5D25724-CF6A-3048-83B2-00E5E0ED5110}"/>
              </a:ext>
            </a:extLst>
          </p:cNvPr>
          <p:cNvSpPr>
            <a:spLocks noGrp="1"/>
          </p:cNvSpPr>
          <p:nvPr>
            <p:ph type="title"/>
          </p:nvPr>
        </p:nvSpPr>
        <p:spPr>
          <a:xfrm>
            <a:off x="413534" y="555005"/>
            <a:ext cx="11375562" cy="5688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605F633-3EEA-F241-AE43-1EF59931936B}"/>
              </a:ext>
            </a:extLst>
          </p:cNvPr>
          <p:cNvSpPr>
            <a:spLocks noGrp="1"/>
          </p:cNvSpPr>
          <p:nvPr>
            <p:ph type="body" sz="quarter" idx="16"/>
          </p:nvPr>
        </p:nvSpPr>
        <p:spPr>
          <a:xfrm>
            <a:off x="463550" y="1573874"/>
            <a:ext cx="11264900" cy="133985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6131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8CC300-6A9D-47AB-80ED-17A9B6B2F6BE}"/>
              </a:ext>
            </a:extLst>
          </p:cNvPr>
          <p:cNvSpPr>
            <a:spLocks noGrp="1"/>
          </p:cNvSpPr>
          <p:nvPr>
            <p:ph type="sldNum" sz="quarter" idx="11"/>
          </p:nvPr>
        </p:nvSpPr>
        <p:spPr/>
        <p:txBody>
          <a:bodyPr/>
          <a:lstStyle/>
          <a:p>
            <a:fld id="{2E94512F-4FCD-4B8F-9303-F99597583EE2}" type="slidenum">
              <a:rPr lang="en-US" smtClean="0"/>
              <a:pPr/>
              <a:t>‹#›</a:t>
            </a:fld>
            <a:endParaRPr lang="en-US"/>
          </a:p>
        </p:txBody>
      </p:sp>
      <p:sp>
        <p:nvSpPr>
          <p:cNvPr id="25" name="Picture Placeholder 7"/>
          <p:cNvSpPr>
            <a:spLocks noGrp="1"/>
          </p:cNvSpPr>
          <p:nvPr>
            <p:ph type="pic" sz="quarter" idx="13"/>
          </p:nvPr>
        </p:nvSpPr>
        <p:spPr>
          <a:xfrm>
            <a:off x="6771132" y="1706011"/>
            <a:ext cx="2165830" cy="2165830"/>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31" name="Picture Placeholder 7"/>
          <p:cNvSpPr>
            <a:spLocks noGrp="1"/>
          </p:cNvSpPr>
          <p:nvPr>
            <p:ph type="pic" sz="quarter" idx="14"/>
          </p:nvPr>
        </p:nvSpPr>
        <p:spPr>
          <a:xfrm>
            <a:off x="9095129" y="1706011"/>
            <a:ext cx="2165830" cy="2165830"/>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32" name="Picture Placeholder 7"/>
          <p:cNvSpPr>
            <a:spLocks noGrp="1"/>
          </p:cNvSpPr>
          <p:nvPr>
            <p:ph type="pic" sz="quarter" idx="15"/>
          </p:nvPr>
        </p:nvSpPr>
        <p:spPr>
          <a:xfrm>
            <a:off x="9095129" y="4047301"/>
            <a:ext cx="2165830" cy="2165830"/>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33" name="Picture Placeholder 7"/>
          <p:cNvSpPr>
            <a:spLocks noGrp="1"/>
          </p:cNvSpPr>
          <p:nvPr>
            <p:ph type="pic" sz="quarter" idx="16"/>
          </p:nvPr>
        </p:nvSpPr>
        <p:spPr>
          <a:xfrm>
            <a:off x="6771132" y="4047301"/>
            <a:ext cx="2165830" cy="2165830"/>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15" name="Title Placeholder 1">
            <a:extLst>
              <a:ext uri="{FF2B5EF4-FFF2-40B4-BE49-F238E27FC236}">
                <a16:creationId xmlns:a16="http://schemas.microsoft.com/office/drawing/2014/main" id="{CCB3FE64-CC7E-F543-A622-FD3FF765BD33}"/>
              </a:ext>
            </a:extLst>
          </p:cNvPr>
          <p:cNvSpPr>
            <a:spLocks noGrp="1"/>
          </p:cNvSpPr>
          <p:nvPr>
            <p:ph type="title"/>
          </p:nvPr>
        </p:nvSpPr>
        <p:spPr>
          <a:xfrm>
            <a:off x="413534" y="555005"/>
            <a:ext cx="11375562" cy="5688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F875E5E-28ED-6D4A-B749-9A743AF87632}"/>
              </a:ext>
            </a:extLst>
          </p:cNvPr>
          <p:cNvSpPr>
            <a:spLocks noGrp="1"/>
          </p:cNvSpPr>
          <p:nvPr>
            <p:ph type="body" sz="quarter" idx="17"/>
          </p:nvPr>
        </p:nvSpPr>
        <p:spPr>
          <a:xfrm>
            <a:off x="412751" y="1706563"/>
            <a:ext cx="6033770"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63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ames and Photo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8CC300-6A9D-47AB-80ED-17A9B6B2F6BE}"/>
              </a:ext>
            </a:extLst>
          </p:cNvPr>
          <p:cNvSpPr>
            <a:spLocks noGrp="1"/>
          </p:cNvSpPr>
          <p:nvPr>
            <p:ph type="sldNum" sz="quarter" idx="11"/>
          </p:nvPr>
        </p:nvSpPr>
        <p:spPr/>
        <p:txBody>
          <a:bodyPr/>
          <a:lstStyle/>
          <a:p>
            <a:fld id="{2E94512F-4FCD-4B8F-9303-F99597583EE2}" type="slidenum">
              <a:rPr lang="en-US" smtClean="0"/>
              <a:pPr/>
              <a:t>‹#›</a:t>
            </a:fld>
            <a:endParaRPr lang="en-US"/>
          </a:p>
        </p:txBody>
      </p:sp>
      <p:sp>
        <p:nvSpPr>
          <p:cNvPr id="22" name="Picture Placeholder 7"/>
          <p:cNvSpPr>
            <a:spLocks noGrp="1"/>
          </p:cNvSpPr>
          <p:nvPr>
            <p:ph type="pic" sz="quarter" idx="26"/>
          </p:nvPr>
        </p:nvSpPr>
        <p:spPr>
          <a:xfrm>
            <a:off x="452504" y="1405239"/>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24" name="Picture Placeholder 7"/>
          <p:cNvSpPr>
            <a:spLocks noGrp="1"/>
          </p:cNvSpPr>
          <p:nvPr>
            <p:ph type="pic" sz="quarter" idx="27"/>
          </p:nvPr>
        </p:nvSpPr>
        <p:spPr>
          <a:xfrm>
            <a:off x="2666351" y="1405239"/>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28" name="Picture Placeholder 7"/>
          <p:cNvSpPr>
            <a:spLocks noGrp="1"/>
          </p:cNvSpPr>
          <p:nvPr>
            <p:ph type="pic" sz="quarter" idx="28"/>
          </p:nvPr>
        </p:nvSpPr>
        <p:spPr>
          <a:xfrm>
            <a:off x="4880198" y="1405239"/>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32" name="Picture Placeholder 7"/>
          <p:cNvSpPr>
            <a:spLocks noGrp="1"/>
          </p:cNvSpPr>
          <p:nvPr>
            <p:ph type="pic" sz="quarter" idx="29"/>
          </p:nvPr>
        </p:nvSpPr>
        <p:spPr>
          <a:xfrm>
            <a:off x="7094045" y="1405239"/>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33" name="Picture Placeholder 7"/>
          <p:cNvSpPr>
            <a:spLocks noGrp="1"/>
          </p:cNvSpPr>
          <p:nvPr>
            <p:ph type="pic" sz="quarter" idx="30"/>
          </p:nvPr>
        </p:nvSpPr>
        <p:spPr>
          <a:xfrm>
            <a:off x="9307892" y="1405239"/>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21" name="Title Placeholder 1">
            <a:extLst>
              <a:ext uri="{FF2B5EF4-FFF2-40B4-BE49-F238E27FC236}">
                <a16:creationId xmlns:a16="http://schemas.microsoft.com/office/drawing/2014/main" id="{F4A967CE-C383-3449-B065-F093E9A9B196}"/>
              </a:ext>
            </a:extLst>
          </p:cNvPr>
          <p:cNvSpPr>
            <a:spLocks noGrp="1"/>
          </p:cNvSpPr>
          <p:nvPr>
            <p:ph type="title"/>
          </p:nvPr>
        </p:nvSpPr>
        <p:spPr>
          <a:xfrm>
            <a:off x="413534" y="555005"/>
            <a:ext cx="11375562" cy="5688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6E58DA4-2FD6-5245-BA6C-1EF75AF5220A}"/>
              </a:ext>
            </a:extLst>
          </p:cNvPr>
          <p:cNvSpPr>
            <a:spLocks noGrp="1"/>
          </p:cNvSpPr>
          <p:nvPr>
            <p:ph type="body" sz="quarter" idx="31"/>
          </p:nvPr>
        </p:nvSpPr>
        <p:spPr>
          <a:xfrm>
            <a:off x="452438" y="3364715"/>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20" name="Text Placeholder 2">
            <a:extLst>
              <a:ext uri="{FF2B5EF4-FFF2-40B4-BE49-F238E27FC236}">
                <a16:creationId xmlns:a16="http://schemas.microsoft.com/office/drawing/2014/main" id="{A3718CAF-91B8-3542-8632-DCF4CC1A146A}"/>
              </a:ext>
            </a:extLst>
          </p:cNvPr>
          <p:cNvSpPr>
            <a:spLocks noGrp="1"/>
          </p:cNvSpPr>
          <p:nvPr>
            <p:ph type="body" sz="quarter" idx="32"/>
          </p:nvPr>
        </p:nvSpPr>
        <p:spPr>
          <a:xfrm>
            <a:off x="2666301" y="3364715"/>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23" name="Text Placeholder 2">
            <a:extLst>
              <a:ext uri="{FF2B5EF4-FFF2-40B4-BE49-F238E27FC236}">
                <a16:creationId xmlns:a16="http://schemas.microsoft.com/office/drawing/2014/main" id="{95F66142-2B70-9B46-8517-F0EB307FF9C4}"/>
              </a:ext>
            </a:extLst>
          </p:cNvPr>
          <p:cNvSpPr>
            <a:spLocks noGrp="1"/>
          </p:cNvSpPr>
          <p:nvPr>
            <p:ph type="body" sz="quarter" idx="33"/>
          </p:nvPr>
        </p:nvSpPr>
        <p:spPr>
          <a:xfrm>
            <a:off x="4880164" y="3364715"/>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25" name="Text Placeholder 2">
            <a:extLst>
              <a:ext uri="{FF2B5EF4-FFF2-40B4-BE49-F238E27FC236}">
                <a16:creationId xmlns:a16="http://schemas.microsoft.com/office/drawing/2014/main" id="{E4B9010C-4B5E-734F-A21D-1F9B835EF03E}"/>
              </a:ext>
            </a:extLst>
          </p:cNvPr>
          <p:cNvSpPr>
            <a:spLocks noGrp="1"/>
          </p:cNvSpPr>
          <p:nvPr>
            <p:ph type="body" sz="quarter" idx="34"/>
          </p:nvPr>
        </p:nvSpPr>
        <p:spPr>
          <a:xfrm>
            <a:off x="7094027" y="3364715"/>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26" name="Text Placeholder 2">
            <a:extLst>
              <a:ext uri="{FF2B5EF4-FFF2-40B4-BE49-F238E27FC236}">
                <a16:creationId xmlns:a16="http://schemas.microsoft.com/office/drawing/2014/main" id="{C98A4B65-C3DE-734D-B7BE-E7CDCDABED63}"/>
              </a:ext>
            </a:extLst>
          </p:cNvPr>
          <p:cNvSpPr>
            <a:spLocks noGrp="1"/>
          </p:cNvSpPr>
          <p:nvPr>
            <p:ph type="body" sz="quarter" idx="35"/>
          </p:nvPr>
        </p:nvSpPr>
        <p:spPr>
          <a:xfrm>
            <a:off x="9307892" y="3364715"/>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27" name="Picture Placeholder 7">
            <a:extLst>
              <a:ext uri="{FF2B5EF4-FFF2-40B4-BE49-F238E27FC236}">
                <a16:creationId xmlns:a16="http://schemas.microsoft.com/office/drawing/2014/main" id="{1831F8D6-C366-2E40-B3F8-13825669FD53}"/>
              </a:ext>
            </a:extLst>
          </p:cNvPr>
          <p:cNvSpPr>
            <a:spLocks noGrp="1"/>
          </p:cNvSpPr>
          <p:nvPr>
            <p:ph type="pic" sz="quarter" idx="36"/>
          </p:nvPr>
        </p:nvSpPr>
        <p:spPr>
          <a:xfrm>
            <a:off x="452185" y="3878154"/>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29" name="Picture Placeholder 7">
            <a:extLst>
              <a:ext uri="{FF2B5EF4-FFF2-40B4-BE49-F238E27FC236}">
                <a16:creationId xmlns:a16="http://schemas.microsoft.com/office/drawing/2014/main" id="{A8083E85-B392-BD4B-9690-22A7E93B401A}"/>
              </a:ext>
            </a:extLst>
          </p:cNvPr>
          <p:cNvSpPr>
            <a:spLocks noGrp="1"/>
          </p:cNvSpPr>
          <p:nvPr>
            <p:ph type="pic" sz="quarter" idx="37"/>
          </p:nvPr>
        </p:nvSpPr>
        <p:spPr>
          <a:xfrm>
            <a:off x="2666032" y="3878154"/>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30" name="Picture Placeholder 7">
            <a:extLst>
              <a:ext uri="{FF2B5EF4-FFF2-40B4-BE49-F238E27FC236}">
                <a16:creationId xmlns:a16="http://schemas.microsoft.com/office/drawing/2014/main" id="{5A05F6A2-8F07-5540-973F-1ABEB6BD74B1}"/>
              </a:ext>
            </a:extLst>
          </p:cNvPr>
          <p:cNvSpPr>
            <a:spLocks noGrp="1"/>
          </p:cNvSpPr>
          <p:nvPr>
            <p:ph type="pic" sz="quarter" idx="38"/>
          </p:nvPr>
        </p:nvSpPr>
        <p:spPr>
          <a:xfrm>
            <a:off x="4879879" y="3878154"/>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31" name="Picture Placeholder 7">
            <a:extLst>
              <a:ext uri="{FF2B5EF4-FFF2-40B4-BE49-F238E27FC236}">
                <a16:creationId xmlns:a16="http://schemas.microsoft.com/office/drawing/2014/main" id="{BAD67109-A4D4-1641-881E-7BB542C4A5FD}"/>
              </a:ext>
            </a:extLst>
          </p:cNvPr>
          <p:cNvSpPr>
            <a:spLocks noGrp="1"/>
          </p:cNvSpPr>
          <p:nvPr>
            <p:ph type="pic" sz="quarter" idx="39"/>
          </p:nvPr>
        </p:nvSpPr>
        <p:spPr>
          <a:xfrm>
            <a:off x="7093726" y="3878154"/>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34" name="Picture Placeholder 7">
            <a:extLst>
              <a:ext uri="{FF2B5EF4-FFF2-40B4-BE49-F238E27FC236}">
                <a16:creationId xmlns:a16="http://schemas.microsoft.com/office/drawing/2014/main" id="{D9E600FB-1C44-934E-A820-B4DF56A0CAAF}"/>
              </a:ext>
            </a:extLst>
          </p:cNvPr>
          <p:cNvSpPr>
            <a:spLocks noGrp="1"/>
          </p:cNvSpPr>
          <p:nvPr>
            <p:ph type="pic" sz="quarter" idx="40"/>
          </p:nvPr>
        </p:nvSpPr>
        <p:spPr>
          <a:xfrm>
            <a:off x="9307573" y="3878154"/>
            <a:ext cx="2013269" cy="1932322"/>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40" name="Text Placeholder 2">
            <a:extLst>
              <a:ext uri="{FF2B5EF4-FFF2-40B4-BE49-F238E27FC236}">
                <a16:creationId xmlns:a16="http://schemas.microsoft.com/office/drawing/2014/main" id="{BB89D654-2E57-0045-9802-C12F02E7D8B8}"/>
              </a:ext>
            </a:extLst>
          </p:cNvPr>
          <p:cNvSpPr>
            <a:spLocks noGrp="1"/>
          </p:cNvSpPr>
          <p:nvPr>
            <p:ph type="body" sz="quarter" idx="41"/>
          </p:nvPr>
        </p:nvSpPr>
        <p:spPr>
          <a:xfrm>
            <a:off x="452119" y="5826997"/>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1" name="Text Placeholder 2">
            <a:extLst>
              <a:ext uri="{FF2B5EF4-FFF2-40B4-BE49-F238E27FC236}">
                <a16:creationId xmlns:a16="http://schemas.microsoft.com/office/drawing/2014/main" id="{39DFEDC7-D97F-AE4F-BBF4-E2A6A9ED42D8}"/>
              </a:ext>
            </a:extLst>
          </p:cNvPr>
          <p:cNvSpPr>
            <a:spLocks noGrp="1"/>
          </p:cNvSpPr>
          <p:nvPr>
            <p:ph type="body" sz="quarter" idx="42"/>
          </p:nvPr>
        </p:nvSpPr>
        <p:spPr>
          <a:xfrm>
            <a:off x="2665982" y="5826997"/>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2" name="Text Placeholder 2">
            <a:extLst>
              <a:ext uri="{FF2B5EF4-FFF2-40B4-BE49-F238E27FC236}">
                <a16:creationId xmlns:a16="http://schemas.microsoft.com/office/drawing/2014/main" id="{D23B1267-B5DA-F147-B9B2-37A62EF794EF}"/>
              </a:ext>
            </a:extLst>
          </p:cNvPr>
          <p:cNvSpPr>
            <a:spLocks noGrp="1"/>
          </p:cNvSpPr>
          <p:nvPr>
            <p:ph type="body" sz="quarter" idx="43"/>
          </p:nvPr>
        </p:nvSpPr>
        <p:spPr>
          <a:xfrm>
            <a:off x="4879845" y="5826997"/>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3" name="Text Placeholder 2">
            <a:extLst>
              <a:ext uri="{FF2B5EF4-FFF2-40B4-BE49-F238E27FC236}">
                <a16:creationId xmlns:a16="http://schemas.microsoft.com/office/drawing/2014/main" id="{599E870B-DBE2-D64F-B814-AB0339A429F1}"/>
              </a:ext>
            </a:extLst>
          </p:cNvPr>
          <p:cNvSpPr>
            <a:spLocks noGrp="1"/>
          </p:cNvSpPr>
          <p:nvPr>
            <p:ph type="body" sz="quarter" idx="44"/>
          </p:nvPr>
        </p:nvSpPr>
        <p:spPr>
          <a:xfrm>
            <a:off x="7093708" y="5826997"/>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
        <p:nvSpPr>
          <p:cNvPr id="44" name="Text Placeholder 2">
            <a:extLst>
              <a:ext uri="{FF2B5EF4-FFF2-40B4-BE49-F238E27FC236}">
                <a16:creationId xmlns:a16="http://schemas.microsoft.com/office/drawing/2014/main" id="{18785CBA-6983-DF4B-95B3-F43185D14673}"/>
              </a:ext>
            </a:extLst>
          </p:cNvPr>
          <p:cNvSpPr>
            <a:spLocks noGrp="1"/>
          </p:cNvSpPr>
          <p:nvPr>
            <p:ph type="body" sz="quarter" idx="45"/>
          </p:nvPr>
        </p:nvSpPr>
        <p:spPr>
          <a:xfrm>
            <a:off x="9307573" y="5826997"/>
            <a:ext cx="2012950" cy="437535"/>
          </a:xfrm>
          <a:solidFill>
            <a:schemeClr val="accent1"/>
          </a:solidFill>
        </p:spPr>
        <p:txBody>
          <a:bodyPr/>
          <a:lstStyle>
            <a:lvl1pPr algn="ctr">
              <a:defRPr sz="1400" b="1">
                <a:solidFill>
                  <a:schemeClr val="bg2"/>
                </a:solidFill>
              </a:defRPr>
            </a:lvl1pPr>
            <a:lvl2pPr>
              <a:defRPr sz="1400"/>
            </a:lvl2pPr>
            <a:lvl3pPr>
              <a:defRPr sz="14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55849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8CC300-6A9D-47AB-80ED-17A9B6B2F6BE}"/>
              </a:ext>
            </a:extLst>
          </p:cNvPr>
          <p:cNvSpPr>
            <a:spLocks noGrp="1"/>
          </p:cNvSpPr>
          <p:nvPr>
            <p:ph type="sldNum" sz="quarter" idx="11"/>
          </p:nvPr>
        </p:nvSpPr>
        <p:spPr/>
        <p:txBody>
          <a:bodyPr/>
          <a:lstStyle/>
          <a:p>
            <a:fld id="{2E94512F-4FCD-4B8F-9303-F99597583EE2}" type="slidenum">
              <a:rPr lang="en-US" smtClean="0"/>
              <a:pPr/>
              <a:t>‹#›</a:t>
            </a:fld>
            <a:endParaRPr lang="en-US"/>
          </a:p>
        </p:txBody>
      </p:sp>
      <p:sp>
        <p:nvSpPr>
          <p:cNvPr id="8" name="Picture Placeholder 7"/>
          <p:cNvSpPr>
            <a:spLocks noGrp="1"/>
          </p:cNvSpPr>
          <p:nvPr>
            <p:ph type="pic" sz="quarter" idx="12"/>
          </p:nvPr>
        </p:nvSpPr>
        <p:spPr>
          <a:xfrm>
            <a:off x="381000" y="2983230"/>
            <a:ext cx="3646487" cy="3211513"/>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20" name="Picture Placeholder 7"/>
          <p:cNvSpPr>
            <a:spLocks noGrp="1"/>
          </p:cNvSpPr>
          <p:nvPr>
            <p:ph type="pic" sz="quarter" idx="13"/>
          </p:nvPr>
        </p:nvSpPr>
        <p:spPr>
          <a:xfrm>
            <a:off x="4192747" y="2983230"/>
            <a:ext cx="1990884" cy="3211513"/>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21" name="Picture Placeholder 7"/>
          <p:cNvSpPr>
            <a:spLocks noGrp="1"/>
          </p:cNvSpPr>
          <p:nvPr>
            <p:ph type="pic" sz="quarter" idx="14"/>
          </p:nvPr>
        </p:nvSpPr>
        <p:spPr>
          <a:xfrm>
            <a:off x="6348891" y="2983230"/>
            <a:ext cx="1990884" cy="3211513"/>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23" name="Picture Placeholder 7"/>
          <p:cNvSpPr>
            <a:spLocks noGrp="1"/>
          </p:cNvSpPr>
          <p:nvPr>
            <p:ph type="pic" sz="quarter" idx="15"/>
          </p:nvPr>
        </p:nvSpPr>
        <p:spPr>
          <a:xfrm>
            <a:off x="8505035" y="1554480"/>
            <a:ext cx="3405650" cy="4640263"/>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15" name="Title Placeholder 1">
            <a:extLst>
              <a:ext uri="{FF2B5EF4-FFF2-40B4-BE49-F238E27FC236}">
                <a16:creationId xmlns:a16="http://schemas.microsoft.com/office/drawing/2014/main" id="{3733D08E-1EC2-0B4C-B413-951EF19EA98B}"/>
              </a:ext>
            </a:extLst>
          </p:cNvPr>
          <p:cNvSpPr>
            <a:spLocks noGrp="1"/>
          </p:cNvSpPr>
          <p:nvPr>
            <p:ph type="title"/>
          </p:nvPr>
        </p:nvSpPr>
        <p:spPr>
          <a:xfrm>
            <a:off x="413534" y="555005"/>
            <a:ext cx="11375562" cy="568899"/>
          </a:xfrm>
          <a:prstGeom prst="rect">
            <a:avLst/>
          </a:prstGeom>
        </p:spPr>
        <p:txBody>
          <a:bodyPr vert="horz" lIns="91440" tIns="45720" rIns="91440" bIns="45720" rtlCol="0" anchor="ctr">
            <a:normAutofit/>
          </a:bodyPr>
          <a:lstStyle/>
          <a:p>
            <a:r>
              <a:rPr lang="en-US" dirty="0"/>
              <a:t>Click to edit Master title style</a:t>
            </a:r>
          </a:p>
        </p:txBody>
      </p:sp>
      <p:sp>
        <p:nvSpPr>
          <p:cNvPr id="10" name="Text Placeholder 2">
            <a:extLst>
              <a:ext uri="{FF2B5EF4-FFF2-40B4-BE49-F238E27FC236}">
                <a16:creationId xmlns:a16="http://schemas.microsoft.com/office/drawing/2014/main" id="{376307FE-2AF2-2F44-8C6D-C71AFBDE2786}"/>
              </a:ext>
            </a:extLst>
          </p:cNvPr>
          <p:cNvSpPr>
            <a:spLocks noGrp="1"/>
          </p:cNvSpPr>
          <p:nvPr>
            <p:ph type="body" sz="quarter" idx="17"/>
          </p:nvPr>
        </p:nvSpPr>
        <p:spPr>
          <a:xfrm>
            <a:off x="412750" y="1504542"/>
            <a:ext cx="7927025" cy="1299265"/>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3478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 Photo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8CC300-6A9D-47AB-80ED-17A9B6B2F6BE}"/>
              </a:ext>
            </a:extLst>
          </p:cNvPr>
          <p:cNvSpPr>
            <a:spLocks noGrp="1"/>
          </p:cNvSpPr>
          <p:nvPr>
            <p:ph type="sldNum" sz="quarter" idx="11"/>
          </p:nvPr>
        </p:nvSpPr>
        <p:spPr/>
        <p:txBody>
          <a:bodyPr/>
          <a:lstStyle/>
          <a:p>
            <a:fld id="{2E94512F-4FCD-4B8F-9303-F99597583EE2}" type="slidenum">
              <a:rPr lang="en-US" smtClean="0"/>
              <a:pPr/>
              <a:t>‹#›</a:t>
            </a:fld>
            <a:endParaRPr lang="en-US"/>
          </a:p>
        </p:txBody>
      </p:sp>
      <p:sp>
        <p:nvSpPr>
          <p:cNvPr id="23" name="Picture Placeholder 7"/>
          <p:cNvSpPr>
            <a:spLocks noGrp="1"/>
          </p:cNvSpPr>
          <p:nvPr>
            <p:ph type="pic" sz="quarter" idx="15"/>
          </p:nvPr>
        </p:nvSpPr>
        <p:spPr>
          <a:xfrm>
            <a:off x="1233460" y="1531619"/>
            <a:ext cx="2934190" cy="4640263"/>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8" name="Picture Placeholder 7"/>
          <p:cNvSpPr>
            <a:spLocks noGrp="1"/>
          </p:cNvSpPr>
          <p:nvPr>
            <p:ph type="pic" sz="quarter" idx="16"/>
          </p:nvPr>
        </p:nvSpPr>
        <p:spPr>
          <a:xfrm>
            <a:off x="4293870" y="1531619"/>
            <a:ext cx="2137410" cy="2251711"/>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9" name="Picture Placeholder 7"/>
          <p:cNvSpPr>
            <a:spLocks noGrp="1"/>
          </p:cNvSpPr>
          <p:nvPr>
            <p:ph type="pic" sz="quarter" idx="17"/>
          </p:nvPr>
        </p:nvSpPr>
        <p:spPr>
          <a:xfrm>
            <a:off x="4293870" y="3920171"/>
            <a:ext cx="2137410" cy="2251711"/>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10" name="Picture Placeholder 7"/>
          <p:cNvSpPr>
            <a:spLocks noGrp="1"/>
          </p:cNvSpPr>
          <p:nvPr>
            <p:ph type="pic" sz="quarter" idx="18"/>
          </p:nvPr>
        </p:nvSpPr>
        <p:spPr>
          <a:xfrm>
            <a:off x="6557500" y="1531619"/>
            <a:ext cx="2137410" cy="2251711"/>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11" name="Picture Placeholder 7"/>
          <p:cNvSpPr>
            <a:spLocks noGrp="1"/>
          </p:cNvSpPr>
          <p:nvPr>
            <p:ph type="pic" sz="quarter" idx="19"/>
          </p:nvPr>
        </p:nvSpPr>
        <p:spPr>
          <a:xfrm>
            <a:off x="6557500" y="3920171"/>
            <a:ext cx="2137410" cy="2251711"/>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12" name="Picture Placeholder 7"/>
          <p:cNvSpPr>
            <a:spLocks noGrp="1"/>
          </p:cNvSpPr>
          <p:nvPr>
            <p:ph type="pic" sz="quarter" idx="20"/>
          </p:nvPr>
        </p:nvSpPr>
        <p:spPr>
          <a:xfrm>
            <a:off x="8821130" y="1531619"/>
            <a:ext cx="2137410" cy="2251711"/>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13" name="Picture Placeholder 7"/>
          <p:cNvSpPr>
            <a:spLocks noGrp="1"/>
          </p:cNvSpPr>
          <p:nvPr>
            <p:ph type="pic" sz="quarter" idx="21"/>
          </p:nvPr>
        </p:nvSpPr>
        <p:spPr>
          <a:xfrm>
            <a:off x="8821130" y="3920171"/>
            <a:ext cx="2137410" cy="2251711"/>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19" name="Title Placeholder 1">
            <a:extLst>
              <a:ext uri="{FF2B5EF4-FFF2-40B4-BE49-F238E27FC236}">
                <a16:creationId xmlns:a16="http://schemas.microsoft.com/office/drawing/2014/main" id="{9447C812-4B04-2441-BB15-9165CA494DB9}"/>
              </a:ext>
            </a:extLst>
          </p:cNvPr>
          <p:cNvSpPr>
            <a:spLocks noGrp="1"/>
          </p:cNvSpPr>
          <p:nvPr>
            <p:ph type="title"/>
          </p:nvPr>
        </p:nvSpPr>
        <p:spPr>
          <a:xfrm>
            <a:off x="413534" y="555005"/>
            <a:ext cx="11375562" cy="568899"/>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66798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D4E748-9C52-E543-AC47-81DAC636B5D4}"/>
              </a:ext>
            </a:extLst>
          </p:cNvPr>
          <p:cNvPicPr>
            <a:picLocks noChangeAspect="1"/>
          </p:cNvPicPr>
          <p:nvPr userDrawn="1"/>
        </p:nvPicPr>
        <p:blipFill rotWithShape="1">
          <a:blip r:embed="rId2" cstate="email">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586" y="0"/>
            <a:ext cx="12192586" cy="6847492"/>
          </a:xfrm>
          <a:prstGeom prst="rect">
            <a:avLst/>
          </a:prstGeom>
        </p:spPr>
      </p:pic>
      <p:sp>
        <p:nvSpPr>
          <p:cNvPr id="7" name="Rectangle 6">
            <a:extLst>
              <a:ext uri="{FF2B5EF4-FFF2-40B4-BE49-F238E27FC236}">
                <a16:creationId xmlns:a16="http://schemas.microsoft.com/office/drawing/2014/main" id="{E57BC23A-5DF3-2C4D-AAAB-4340F32ECE76}"/>
              </a:ext>
            </a:extLst>
          </p:cNvPr>
          <p:cNvSpPr/>
          <p:nvPr userDrawn="1"/>
        </p:nvSpPr>
        <p:spPr>
          <a:xfrm>
            <a:off x="0" y="-2"/>
            <a:ext cx="12192000" cy="6858002"/>
          </a:xfrm>
          <a:prstGeom prst="rect">
            <a:avLst/>
          </a:prstGeom>
          <a:solidFill>
            <a:srgbClr val="47342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013028" y="4061814"/>
            <a:ext cx="5178972" cy="1520680"/>
          </a:xfrm>
        </p:spPr>
        <p:txBody>
          <a:bodyPr anchor="ctr" anchorCtr="0">
            <a:noAutofit/>
          </a:bodyPr>
          <a:lstStyle>
            <a:lvl1pPr algn="l">
              <a:defRPr sz="6600">
                <a:solidFill>
                  <a:schemeClr val="bg2"/>
                </a:solidFill>
              </a:defRPr>
            </a:lvl1pPr>
          </a:lstStyle>
          <a:p>
            <a:r>
              <a:rPr lang="en-US" dirty="0"/>
              <a:t>Questions?</a:t>
            </a:r>
          </a:p>
        </p:txBody>
      </p:sp>
      <p:pic>
        <p:nvPicPr>
          <p:cNvPr id="4" name="Picture 3">
            <a:extLst>
              <a:ext uri="{FF2B5EF4-FFF2-40B4-BE49-F238E27FC236}">
                <a16:creationId xmlns:a16="http://schemas.microsoft.com/office/drawing/2014/main" id="{19014DF5-BBC6-0848-8959-356AC4F0BA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834" b="22833"/>
          <a:stretch/>
        </p:blipFill>
        <p:spPr>
          <a:xfrm>
            <a:off x="189448" y="-226058"/>
            <a:ext cx="9160292" cy="6318151"/>
          </a:xfrm>
          <a:prstGeom prst="rect">
            <a:avLst/>
          </a:prstGeom>
        </p:spPr>
      </p:pic>
    </p:spTree>
    <p:extLst>
      <p:ext uri="{BB962C8B-B14F-4D97-AF65-F5344CB8AC3E}">
        <p14:creationId xmlns:p14="http://schemas.microsoft.com/office/powerpoint/2010/main" val="21703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288">
          <p15:clr>
            <a:srgbClr val="FBAE40"/>
          </p15:clr>
        </p15:guide>
        <p15:guide id="4" pos="240">
          <p15:clr>
            <a:srgbClr val="FBAE40"/>
          </p15:clr>
        </p15:guide>
        <p15:guide id="5" orient="horz" pos="4032">
          <p15:clr>
            <a:srgbClr val="FBAE40"/>
          </p15:clr>
        </p15:guide>
        <p15:guide id="6" pos="74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755571F-292D-1345-A0C4-3D906C13E54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389" y="-1"/>
            <a:ext cx="12198975" cy="6855429"/>
          </a:xfrm>
          <a:prstGeom prst="rect">
            <a:avLst/>
          </a:prstGeom>
        </p:spPr>
      </p:pic>
      <p:sp>
        <p:nvSpPr>
          <p:cNvPr id="8" name="Rectangle 7">
            <a:extLst>
              <a:ext uri="{FF2B5EF4-FFF2-40B4-BE49-F238E27FC236}">
                <a16:creationId xmlns:a16="http://schemas.microsoft.com/office/drawing/2014/main" id="{9768C75B-DDAD-F04E-A87C-4436EBC552B6}"/>
              </a:ext>
            </a:extLst>
          </p:cNvPr>
          <p:cNvSpPr/>
          <p:nvPr userDrawn="1"/>
        </p:nvSpPr>
        <p:spPr>
          <a:xfrm>
            <a:off x="-6388" y="-2"/>
            <a:ext cx="12204776" cy="6858002"/>
          </a:xfrm>
          <a:prstGeom prst="rect">
            <a:avLst/>
          </a:prstGeom>
          <a:solidFill>
            <a:srgbClr val="47342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1F29D5C-65CB-B141-B817-D5387D9864F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71049" y="0"/>
            <a:ext cx="7100761" cy="6858000"/>
          </a:xfrm>
          <a:prstGeom prst="rect">
            <a:avLst/>
          </a:prstGeom>
        </p:spPr>
      </p:pic>
      <p:sp>
        <p:nvSpPr>
          <p:cNvPr id="2" name="Title 1"/>
          <p:cNvSpPr>
            <a:spLocks noGrp="1"/>
          </p:cNvSpPr>
          <p:nvPr>
            <p:ph type="ctrTitle" hasCustomPrompt="1"/>
          </p:nvPr>
        </p:nvSpPr>
        <p:spPr>
          <a:xfrm>
            <a:off x="6837043" y="4549140"/>
            <a:ext cx="5890310" cy="1245870"/>
          </a:xfrm>
        </p:spPr>
        <p:txBody>
          <a:bodyPr anchor="b">
            <a:noAutofit/>
          </a:bodyPr>
          <a:lstStyle>
            <a:lvl1pPr algn="l">
              <a:defRPr sz="7200">
                <a:solidFill>
                  <a:schemeClr val="bg2"/>
                </a:solidFill>
              </a:defRPr>
            </a:lvl1pPr>
          </a:lstStyle>
          <a:p>
            <a:r>
              <a:rPr lang="en-US" dirty="0"/>
              <a:t>Thank you!</a:t>
            </a:r>
          </a:p>
        </p:txBody>
      </p:sp>
    </p:spTree>
    <p:extLst>
      <p:ext uri="{BB962C8B-B14F-4D97-AF65-F5344CB8AC3E}">
        <p14:creationId xmlns:p14="http://schemas.microsoft.com/office/powerpoint/2010/main" val="61112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272">
          <p15:clr>
            <a:srgbClr val="FBAE40"/>
          </p15:clr>
        </p15:guide>
        <p15:guide id="3" orient="horz" pos="288">
          <p15:clr>
            <a:srgbClr val="FBAE40"/>
          </p15:clr>
        </p15:guide>
        <p15:guide id="4" pos="240">
          <p15:clr>
            <a:srgbClr val="FBAE40"/>
          </p15:clr>
        </p15:guide>
        <p15:guide id="6" pos="74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7A7BFA3-CEA1-9646-B039-F84390269F8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4414838" cy="6858000"/>
          </a:xfrm>
          <a:prstGeom prst="rect">
            <a:avLst/>
          </a:prstGeom>
        </p:spPr>
      </p:pic>
      <p:sp>
        <p:nvSpPr>
          <p:cNvPr id="2" name="Rectangle">
            <a:extLst>
              <a:ext uri="{FF2B5EF4-FFF2-40B4-BE49-F238E27FC236}">
                <a16:creationId xmlns:a16="http://schemas.microsoft.com/office/drawing/2014/main" id="{FCE67861-E10F-CC4E-8405-86BA3B4710E3}"/>
              </a:ext>
            </a:extLst>
          </p:cNvPr>
          <p:cNvSpPr/>
          <p:nvPr userDrawn="1"/>
        </p:nvSpPr>
        <p:spPr>
          <a:xfrm>
            <a:off x="0" y="-1"/>
            <a:ext cx="4414838" cy="6858001"/>
          </a:xfrm>
          <a:prstGeom prst="rect">
            <a:avLst/>
          </a:prstGeom>
          <a:solidFill>
            <a:schemeClr val="tx2">
              <a:alpha val="84000"/>
            </a:schemeClr>
          </a:solidFill>
          <a:ln w="12700">
            <a:miter lim="400000"/>
          </a:ln>
        </p:spPr>
        <p:txBody>
          <a:bodyPr lIns="0" tIns="0" rIns="0" bIns="0" anchor="ctr"/>
          <a:lstStyle/>
          <a:p>
            <a:pPr algn="ctr">
              <a:defRPr sz="3200" b="0">
                <a:solidFill>
                  <a:srgbClr val="FFFFFF"/>
                </a:solidFill>
                <a:latin typeface="Helvetica Neue Medium"/>
                <a:ea typeface="Helvetica Neue Medium"/>
                <a:cs typeface="Helvetica Neue Medium"/>
                <a:sym typeface="Helvetica Neue Medium"/>
              </a:defRPr>
            </a:pPr>
            <a:endParaRPr sz="1600" b="0" i="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 Placeholder 6">
            <a:extLst>
              <a:ext uri="{FF2B5EF4-FFF2-40B4-BE49-F238E27FC236}">
                <a16:creationId xmlns:a16="http://schemas.microsoft.com/office/drawing/2014/main" id="{DA57AA64-B132-6C45-A6EE-D2D3CB63779D}"/>
              </a:ext>
            </a:extLst>
          </p:cNvPr>
          <p:cNvSpPr>
            <a:spLocks noGrp="1"/>
          </p:cNvSpPr>
          <p:nvPr>
            <p:ph type="body" sz="quarter" idx="11"/>
          </p:nvPr>
        </p:nvSpPr>
        <p:spPr>
          <a:xfrm>
            <a:off x="4828372" y="1611313"/>
            <a:ext cx="5338871" cy="3711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Agenda Presentation Template">
            <a:extLst>
              <a:ext uri="{FF2B5EF4-FFF2-40B4-BE49-F238E27FC236}">
                <a16:creationId xmlns:a16="http://schemas.microsoft.com/office/drawing/2014/main" id="{9BCC16C4-4142-F344-9BAD-293B02DA1787}"/>
              </a:ext>
            </a:extLst>
          </p:cNvPr>
          <p:cNvSpPr txBox="1"/>
          <p:nvPr userDrawn="1"/>
        </p:nvSpPr>
        <p:spPr>
          <a:xfrm>
            <a:off x="413534" y="555005"/>
            <a:ext cx="2998044"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spAutoFit/>
          </a:bodyPr>
          <a:lstStyle>
            <a:lvl1pPr>
              <a:defRPr sz="5600">
                <a:solidFill>
                  <a:srgbClr val="FFFFFF"/>
                </a:solidFill>
              </a:defRPr>
            </a:lvl1pPr>
          </a:lstStyle>
          <a:p>
            <a:pPr algn="l"/>
            <a:r>
              <a:rPr sz="3600" dirty="0">
                <a:solidFill>
                  <a:schemeClr val="bg1"/>
                </a:solidFill>
                <a:latin typeface="+mj-lt"/>
              </a:rPr>
              <a:t>Agenda</a:t>
            </a:r>
          </a:p>
        </p:txBody>
      </p:sp>
      <p:sp>
        <p:nvSpPr>
          <p:cNvPr id="8" name="Text Placeholder 7">
            <a:extLst>
              <a:ext uri="{FF2B5EF4-FFF2-40B4-BE49-F238E27FC236}">
                <a16:creationId xmlns:a16="http://schemas.microsoft.com/office/drawing/2014/main" id="{1C423F85-8442-0642-B59D-0C8873EDAFAF}"/>
              </a:ext>
            </a:extLst>
          </p:cNvPr>
          <p:cNvSpPr>
            <a:spLocks noGrp="1"/>
          </p:cNvSpPr>
          <p:nvPr>
            <p:ph type="body" sz="quarter" idx="10" hasCustomPrompt="1"/>
          </p:nvPr>
        </p:nvSpPr>
        <p:spPr>
          <a:xfrm>
            <a:off x="413534" y="1612081"/>
            <a:ext cx="3529816" cy="3711021"/>
          </a:xfrm>
        </p:spPr>
        <p:txBody>
          <a:bodyPr/>
          <a:lstStyle>
            <a:lvl1pPr marL="0" indent="0">
              <a:buFontTx/>
              <a:buNone/>
              <a:defRPr>
                <a:solidFill>
                  <a:schemeClr val="bg2"/>
                </a:solidFill>
              </a:defRPr>
            </a:lvl1pPr>
            <a:lvl2pPr marL="457200" indent="0">
              <a:buFontTx/>
              <a:buNone/>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add date or meeting description</a:t>
            </a:r>
          </a:p>
        </p:txBody>
      </p:sp>
      <p:pic>
        <p:nvPicPr>
          <p:cNvPr id="6" name="Picture 5">
            <a:extLst>
              <a:ext uri="{FF2B5EF4-FFF2-40B4-BE49-F238E27FC236}">
                <a16:creationId xmlns:a16="http://schemas.microsoft.com/office/drawing/2014/main" id="{E72D0748-DA7F-C147-B5F6-C0E89B9D94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12557" y="753553"/>
            <a:ext cx="1192593" cy="276429"/>
          </a:xfrm>
          <a:prstGeom prst="rect">
            <a:avLst/>
          </a:prstGeom>
        </p:spPr>
      </p:pic>
      <p:pic>
        <p:nvPicPr>
          <p:cNvPr id="12" name="Picture 11">
            <a:extLst>
              <a:ext uri="{FF2B5EF4-FFF2-40B4-BE49-F238E27FC236}">
                <a16:creationId xmlns:a16="http://schemas.microsoft.com/office/drawing/2014/main" id="{8C8D2650-05A8-0C4B-9065-06E7DEA6184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52375" y="3798998"/>
            <a:ext cx="2669230" cy="3257550"/>
          </a:xfrm>
          <a:prstGeom prst="rect">
            <a:avLst/>
          </a:prstGeom>
        </p:spPr>
      </p:pic>
      <p:pic>
        <p:nvPicPr>
          <p:cNvPr id="15" name="Picture 14">
            <a:extLst>
              <a:ext uri="{FF2B5EF4-FFF2-40B4-BE49-F238E27FC236}">
                <a16:creationId xmlns:a16="http://schemas.microsoft.com/office/drawing/2014/main" id="{DB0D871B-AE0F-CC47-A998-9EF8584F8E3F}"/>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324381" y="4828980"/>
            <a:ext cx="1049222" cy="1442681"/>
          </a:xfrm>
          <a:prstGeom prst="rect">
            <a:avLst/>
          </a:prstGeom>
        </p:spPr>
      </p:pic>
      <p:sp>
        <p:nvSpPr>
          <p:cNvPr id="13" name="Slide Number Placeholder 5">
            <a:extLst>
              <a:ext uri="{FF2B5EF4-FFF2-40B4-BE49-F238E27FC236}">
                <a16:creationId xmlns:a16="http://schemas.microsoft.com/office/drawing/2014/main" id="{9AEF5DF1-EA77-F842-82BF-8BE1AC314CA0}"/>
              </a:ext>
            </a:extLst>
          </p:cNvPr>
          <p:cNvSpPr>
            <a:spLocks noGrp="1"/>
          </p:cNvSpPr>
          <p:nvPr>
            <p:ph type="sldNum" sz="quarter" idx="4"/>
          </p:nvPr>
        </p:nvSpPr>
        <p:spPr>
          <a:xfrm>
            <a:off x="11546226" y="6342043"/>
            <a:ext cx="502707" cy="365125"/>
          </a:xfrm>
          <a:prstGeom prst="rect">
            <a:avLst/>
          </a:prstGeom>
        </p:spPr>
        <p:txBody>
          <a:bodyPr vert="horz" lIns="91440" tIns="45720" rIns="91440" bIns="45720" rtlCol="0" anchor="ctr"/>
          <a:lstStyle>
            <a:lvl1pPr algn="l">
              <a:defRPr sz="1000" b="0">
                <a:solidFill>
                  <a:schemeClr val="tx1"/>
                </a:solidFill>
                <a:latin typeface="+mj-lt"/>
              </a:defRPr>
            </a:lvl1pPr>
          </a:lstStyle>
          <a:p>
            <a:fld id="{2E94512F-4FCD-4B8F-9303-F99597583EE2}" type="slidenum">
              <a:rPr lang="en-US" smtClean="0"/>
              <a:pPr/>
              <a:t>‹#›</a:t>
            </a:fld>
            <a:endParaRPr lang="en-US" dirty="0"/>
          </a:p>
        </p:txBody>
      </p:sp>
    </p:spTree>
    <p:extLst>
      <p:ext uri="{BB962C8B-B14F-4D97-AF65-F5344CB8AC3E}">
        <p14:creationId xmlns:p14="http://schemas.microsoft.com/office/powerpoint/2010/main" val="2092620458"/>
      </p:ext>
    </p:extLst>
  </p:cSld>
  <p:clrMapOvr>
    <a:masterClrMapping/>
  </p:clrMapOvr>
  <p:transition spd="med"/>
  <p:extLst>
    <p:ext uri="{DCECCB84-F9BA-43D5-87BE-67443E8EF086}">
      <p15:sldGuideLst xmlns:p15="http://schemas.microsoft.com/office/powerpoint/2012/main">
        <p15:guide id="1" pos="2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F3BC99-C463-2E45-B765-9C69C74596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01" t="3033" r="3133" b="2705"/>
          <a:stretch/>
        </p:blipFill>
        <p:spPr>
          <a:xfrm>
            <a:off x="0" y="0"/>
            <a:ext cx="12192000" cy="6858000"/>
          </a:xfrm>
          <a:prstGeom prst="rect">
            <a:avLst/>
          </a:prstGeom>
        </p:spPr>
      </p:pic>
      <p:sp>
        <p:nvSpPr>
          <p:cNvPr id="2" name="Title 1"/>
          <p:cNvSpPr>
            <a:spLocks noGrp="1"/>
          </p:cNvSpPr>
          <p:nvPr>
            <p:ph type="ctrTitle"/>
          </p:nvPr>
        </p:nvSpPr>
        <p:spPr>
          <a:xfrm>
            <a:off x="652044" y="5259115"/>
            <a:ext cx="8149056" cy="1198835"/>
          </a:xfrm>
        </p:spPr>
        <p:txBody>
          <a:bodyPr anchor="ctr">
            <a:normAutofit/>
          </a:bodyPr>
          <a:lstStyle>
            <a:lvl1pPr algn="l">
              <a:defRPr sz="3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1535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16">
          <p15:clr>
            <a:srgbClr val="FBAE40"/>
          </p15:clr>
        </p15:guide>
        <p15:guide id="3" orient="horz" pos="288">
          <p15:clr>
            <a:srgbClr val="FBAE40"/>
          </p15:clr>
        </p15:guide>
        <p15:guide id="4" pos="240">
          <p15:clr>
            <a:srgbClr val="FBAE40"/>
          </p15:clr>
        </p15:guide>
        <p15:guide id="5" orient="horz" pos="4080">
          <p15:clr>
            <a:srgbClr val="FBAE40"/>
          </p15:clr>
        </p15:guide>
        <p15:guide id="6" pos="74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E64-E451-D244-A973-13FEA4F4857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CBD198D-FE9E-9A48-83A2-FA01D0577926}"/>
              </a:ext>
            </a:extLst>
          </p:cNvPr>
          <p:cNvSpPr>
            <a:spLocks noGrp="1"/>
          </p:cNvSpPr>
          <p:nvPr>
            <p:ph type="sldNum" sz="quarter" idx="10"/>
          </p:nvPr>
        </p:nvSpPr>
        <p:spPr/>
        <p:txBody>
          <a:bodyPr/>
          <a:lstStyle/>
          <a:p>
            <a:fld id="{2E94512F-4FCD-4B8F-9303-F99597583EE2}" type="slidenum">
              <a:rPr lang="en-US" smtClean="0"/>
              <a:pPr/>
              <a:t>‹#›</a:t>
            </a:fld>
            <a:endParaRPr lang="en-US" dirty="0"/>
          </a:p>
        </p:txBody>
      </p:sp>
      <p:sp>
        <p:nvSpPr>
          <p:cNvPr id="5" name="Text Placeholder 4">
            <a:extLst>
              <a:ext uri="{FF2B5EF4-FFF2-40B4-BE49-F238E27FC236}">
                <a16:creationId xmlns:a16="http://schemas.microsoft.com/office/drawing/2014/main" id="{5572B902-C1C2-4344-AF5A-2373723E22E6}"/>
              </a:ext>
            </a:extLst>
          </p:cNvPr>
          <p:cNvSpPr>
            <a:spLocks noGrp="1"/>
          </p:cNvSpPr>
          <p:nvPr>
            <p:ph type="body" sz="quarter" idx="11"/>
          </p:nvPr>
        </p:nvSpPr>
        <p:spPr>
          <a:xfrm>
            <a:off x="413534" y="1292225"/>
            <a:ext cx="9767104" cy="5049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0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5EE64-E451-D244-A973-13FEA4F4857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CBD198D-FE9E-9A48-83A2-FA01D0577926}"/>
              </a:ext>
            </a:extLst>
          </p:cNvPr>
          <p:cNvSpPr>
            <a:spLocks noGrp="1"/>
          </p:cNvSpPr>
          <p:nvPr>
            <p:ph type="sldNum" sz="quarter" idx="10"/>
          </p:nvPr>
        </p:nvSpPr>
        <p:spPr/>
        <p:txBody>
          <a:bodyPr/>
          <a:lstStyle/>
          <a:p>
            <a:fld id="{2E94512F-4FCD-4B8F-9303-F99597583EE2}" type="slidenum">
              <a:rPr lang="en-US" smtClean="0"/>
              <a:pPr/>
              <a:t>‹#›</a:t>
            </a:fld>
            <a:endParaRPr lang="en-US" dirty="0"/>
          </a:p>
        </p:txBody>
      </p:sp>
    </p:spTree>
    <p:extLst>
      <p:ext uri="{BB962C8B-B14F-4D97-AF65-F5344CB8AC3E}">
        <p14:creationId xmlns:p14="http://schemas.microsoft.com/office/powerpoint/2010/main" val="409390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Pictur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AEFF40-FA35-4925-B94E-6F47FF1502A5}"/>
              </a:ext>
            </a:extLst>
          </p:cNvPr>
          <p:cNvSpPr>
            <a:spLocks noGrp="1"/>
          </p:cNvSpPr>
          <p:nvPr>
            <p:ph type="sldNum" sz="quarter" idx="11"/>
          </p:nvPr>
        </p:nvSpPr>
        <p:spPr/>
        <p:txBody>
          <a:bodyPr/>
          <a:lstStyle/>
          <a:p>
            <a:fld id="{2E94512F-4FCD-4B8F-9303-F99597583EE2}" type="slidenum">
              <a:rPr lang="en-US" smtClean="0"/>
              <a:pPr/>
              <a:t>‹#›</a:t>
            </a:fld>
            <a:endParaRPr lang="en-US"/>
          </a:p>
        </p:txBody>
      </p:sp>
      <p:sp>
        <p:nvSpPr>
          <p:cNvPr id="16" name="Title Placeholder 1">
            <a:extLst>
              <a:ext uri="{FF2B5EF4-FFF2-40B4-BE49-F238E27FC236}">
                <a16:creationId xmlns:a16="http://schemas.microsoft.com/office/drawing/2014/main" id="{8732EFAB-0F0E-E246-9102-473B7B4CEB28}"/>
              </a:ext>
            </a:extLst>
          </p:cNvPr>
          <p:cNvSpPr>
            <a:spLocks noGrp="1"/>
          </p:cNvSpPr>
          <p:nvPr>
            <p:ph type="title"/>
          </p:nvPr>
        </p:nvSpPr>
        <p:spPr>
          <a:xfrm>
            <a:off x="413534" y="555005"/>
            <a:ext cx="11375562" cy="5688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9EB087-A7DD-7B49-A1FE-C29C045232C2}"/>
              </a:ext>
            </a:extLst>
          </p:cNvPr>
          <p:cNvSpPr>
            <a:spLocks noGrp="1"/>
          </p:cNvSpPr>
          <p:nvPr>
            <p:ph type="body" sz="quarter" idx="14"/>
          </p:nvPr>
        </p:nvSpPr>
        <p:spPr>
          <a:xfrm>
            <a:off x="412750" y="1670050"/>
            <a:ext cx="5050790" cy="4486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470CDD84-E0F1-9743-BE70-A52C72F3109F}"/>
              </a:ext>
            </a:extLst>
          </p:cNvPr>
          <p:cNvSpPr>
            <a:spLocks noGrp="1"/>
          </p:cNvSpPr>
          <p:nvPr>
            <p:ph type="pic" sz="quarter" idx="15"/>
          </p:nvPr>
        </p:nvSpPr>
        <p:spPr>
          <a:xfrm>
            <a:off x="5715000" y="1657350"/>
            <a:ext cx="5543550" cy="4503738"/>
          </a:xfrm>
        </p:spPr>
        <p:txBody>
          <a:bodyPr/>
          <a:lstStyle/>
          <a:p>
            <a:endParaRPr lang="en-US"/>
          </a:p>
        </p:txBody>
      </p:sp>
    </p:spTree>
    <p:extLst>
      <p:ext uri="{BB962C8B-B14F-4D97-AF65-F5344CB8AC3E}">
        <p14:creationId xmlns:p14="http://schemas.microsoft.com/office/powerpoint/2010/main" val="350566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2 Picture on Righ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AEFF40-FA35-4925-B94E-6F47FF1502A5}"/>
              </a:ext>
            </a:extLst>
          </p:cNvPr>
          <p:cNvSpPr>
            <a:spLocks noGrp="1"/>
          </p:cNvSpPr>
          <p:nvPr>
            <p:ph type="sldNum" sz="quarter" idx="11"/>
          </p:nvPr>
        </p:nvSpPr>
        <p:spPr/>
        <p:txBody>
          <a:bodyPr/>
          <a:lstStyle/>
          <a:p>
            <a:fld id="{2E94512F-4FCD-4B8F-9303-F99597583EE2}" type="slidenum">
              <a:rPr lang="en-US" smtClean="0"/>
              <a:pPr/>
              <a:t>‹#›</a:t>
            </a:fld>
            <a:endParaRPr lang="en-US"/>
          </a:p>
        </p:txBody>
      </p:sp>
      <p:sp>
        <p:nvSpPr>
          <p:cNvPr id="8" name="Picture Placeholder 4">
            <a:extLst>
              <a:ext uri="{FF2B5EF4-FFF2-40B4-BE49-F238E27FC236}">
                <a16:creationId xmlns:a16="http://schemas.microsoft.com/office/drawing/2014/main" id="{1850B411-E7A2-46E5-9323-6153785B47D7}"/>
              </a:ext>
            </a:extLst>
          </p:cNvPr>
          <p:cNvSpPr>
            <a:spLocks noGrp="1"/>
          </p:cNvSpPr>
          <p:nvPr>
            <p:ph type="pic" sz="quarter" idx="13"/>
          </p:nvPr>
        </p:nvSpPr>
        <p:spPr>
          <a:xfrm>
            <a:off x="5444490" y="1670050"/>
            <a:ext cx="5905500" cy="2067560"/>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16" name="Title Placeholder 1">
            <a:extLst>
              <a:ext uri="{FF2B5EF4-FFF2-40B4-BE49-F238E27FC236}">
                <a16:creationId xmlns:a16="http://schemas.microsoft.com/office/drawing/2014/main" id="{8732EFAB-0F0E-E246-9102-473B7B4CEB28}"/>
              </a:ext>
            </a:extLst>
          </p:cNvPr>
          <p:cNvSpPr>
            <a:spLocks noGrp="1"/>
          </p:cNvSpPr>
          <p:nvPr>
            <p:ph type="title"/>
          </p:nvPr>
        </p:nvSpPr>
        <p:spPr>
          <a:xfrm>
            <a:off x="413534" y="555005"/>
            <a:ext cx="11375562" cy="5688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9EB087-A7DD-7B49-A1FE-C29C045232C2}"/>
              </a:ext>
            </a:extLst>
          </p:cNvPr>
          <p:cNvSpPr>
            <a:spLocks noGrp="1"/>
          </p:cNvSpPr>
          <p:nvPr>
            <p:ph type="body" sz="quarter" idx="14"/>
          </p:nvPr>
        </p:nvSpPr>
        <p:spPr>
          <a:xfrm>
            <a:off x="412751" y="1670050"/>
            <a:ext cx="4787900" cy="4486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4">
            <a:extLst>
              <a:ext uri="{FF2B5EF4-FFF2-40B4-BE49-F238E27FC236}">
                <a16:creationId xmlns:a16="http://schemas.microsoft.com/office/drawing/2014/main" id="{C301B42B-28B6-1C40-9DC4-7B025926DDDB}"/>
              </a:ext>
            </a:extLst>
          </p:cNvPr>
          <p:cNvSpPr>
            <a:spLocks noGrp="1"/>
          </p:cNvSpPr>
          <p:nvPr>
            <p:ph type="pic" sz="quarter" idx="15"/>
          </p:nvPr>
        </p:nvSpPr>
        <p:spPr>
          <a:xfrm>
            <a:off x="5444490" y="4070350"/>
            <a:ext cx="5905500" cy="2067560"/>
          </a:xfrm>
          <a:solidFill>
            <a:schemeClr val="bg1"/>
          </a:solidFill>
          <a:effectLst>
            <a:outerShdw blurRad="50800" dist="38100" dir="2700000" algn="tl" rotWithShape="0">
              <a:prstClr val="black">
                <a:alpha val="40000"/>
              </a:prstClr>
            </a:outerShdw>
          </a:effectLst>
        </p:spPr>
        <p:txBody>
          <a:bodyPr/>
          <a:lstStyle/>
          <a:p>
            <a:endParaRPr lang="en-US" dirty="0"/>
          </a:p>
        </p:txBody>
      </p:sp>
    </p:spTree>
    <p:extLst>
      <p:ext uri="{BB962C8B-B14F-4D97-AF65-F5344CB8AC3E}">
        <p14:creationId xmlns:p14="http://schemas.microsoft.com/office/powerpoint/2010/main" val="4146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on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AEFF40-FA35-4925-B94E-6F47FF1502A5}"/>
              </a:ext>
            </a:extLst>
          </p:cNvPr>
          <p:cNvSpPr>
            <a:spLocks noGrp="1"/>
          </p:cNvSpPr>
          <p:nvPr>
            <p:ph type="sldNum" sz="quarter" idx="11"/>
          </p:nvPr>
        </p:nvSpPr>
        <p:spPr/>
        <p:txBody>
          <a:bodyPr/>
          <a:lstStyle/>
          <a:p>
            <a:fld id="{2E94512F-4FCD-4B8F-9303-F99597583EE2}" type="slidenum">
              <a:rPr lang="en-US" smtClean="0"/>
              <a:pPr/>
              <a:t>‹#›</a:t>
            </a:fld>
            <a:endParaRPr lang="en-US"/>
          </a:p>
        </p:txBody>
      </p:sp>
      <p:sp>
        <p:nvSpPr>
          <p:cNvPr id="8" name="Picture Placeholder 4">
            <a:extLst>
              <a:ext uri="{FF2B5EF4-FFF2-40B4-BE49-F238E27FC236}">
                <a16:creationId xmlns:a16="http://schemas.microsoft.com/office/drawing/2014/main" id="{1850B411-E7A2-46E5-9323-6153785B47D7}"/>
              </a:ext>
            </a:extLst>
          </p:cNvPr>
          <p:cNvSpPr>
            <a:spLocks noGrp="1"/>
          </p:cNvSpPr>
          <p:nvPr>
            <p:ph type="pic" sz="quarter" idx="13"/>
          </p:nvPr>
        </p:nvSpPr>
        <p:spPr>
          <a:xfrm>
            <a:off x="429733" y="1670051"/>
            <a:ext cx="5666267" cy="4486276"/>
          </a:xfrm>
          <a:solidFill>
            <a:schemeClr val="bg1"/>
          </a:solidFill>
          <a:effectLst>
            <a:outerShdw blurRad="50800" dist="38100" dir="2700000" algn="tl" rotWithShape="0">
              <a:prstClr val="black">
                <a:alpha val="40000"/>
              </a:prstClr>
            </a:outerShdw>
          </a:effectLst>
        </p:spPr>
        <p:txBody>
          <a:bodyPr/>
          <a:lstStyle/>
          <a:p>
            <a:endParaRPr lang="en-US" dirty="0"/>
          </a:p>
        </p:txBody>
      </p:sp>
      <p:sp>
        <p:nvSpPr>
          <p:cNvPr id="16" name="Title Placeholder 1">
            <a:extLst>
              <a:ext uri="{FF2B5EF4-FFF2-40B4-BE49-F238E27FC236}">
                <a16:creationId xmlns:a16="http://schemas.microsoft.com/office/drawing/2014/main" id="{8732EFAB-0F0E-E246-9102-473B7B4CEB28}"/>
              </a:ext>
            </a:extLst>
          </p:cNvPr>
          <p:cNvSpPr>
            <a:spLocks noGrp="1"/>
          </p:cNvSpPr>
          <p:nvPr>
            <p:ph type="title"/>
          </p:nvPr>
        </p:nvSpPr>
        <p:spPr>
          <a:xfrm>
            <a:off x="413534" y="555005"/>
            <a:ext cx="11375562" cy="5688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9EB087-A7DD-7B49-A1FE-C29C045232C2}"/>
              </a:ext>
            </a:extLst>
          </p:cNvPr>
          <p:cNvSpPr>
            <a:spLocks noGrp="1"/>
          </p:cNvSpPr>
          <p:nvPr>
            <p:ph type="body" sz="quarter" idx="14"/>
          </p:nvPr>
        </p:nvSpPr>
        <p:spPr>
          <a:xfrm>
            <a:off x="6413498" y="1670051"/>
            <a:ext cx="5413375" cy="4486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53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icture on Top">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48DD50-A959-46FD-B2A9-2578487BAB15}"/>
              </a:ext>
            </a:extLst>
          </p:cNvPr>
          <p:cNvSpPr>
            <a:spLocks noGrp="1"/>
          </p:cNvSpPr>
          <p:nvPr>
            <p:ph type="sldNum" sz="quarter" idx="11"/>
          </p:nvPr>
        </p:nvSpPr>
        <p:spPr/>
        <p:txBody>
          <a:bodyPr/>
          <a:lstStyle/>
          <a:p>
            <a:fld id="{2E94512F-4FCD-4B8F-9303-F99597583EE2}" type="slidenum">
              <a:rPr lang="en-US" smtClean="0"/>
              <a:pPr/>
              <a:t>‹#›</a:t>
            </a:fld>
            <a:endParaRPr lang="en-US"/>
          </a:p>
        </p:txBody>
      </p:sp>
      <p:sp>
        <p:nvSpPr>
          <p:cNvPr id="8" name="Picture Placeholder 4">
            <a:extLst>
              <a:ext uri="{FF2B5EF4-FFF2-40B4-BE49-F238E27FC236}">
                <a16:creationId xmlns:a16="http://schemas.microsoft.com/office/drawing/2014/main" id="{4D167BF7-ABCC-43AF-8DC3-741BDDDDC5B8}"/>
              </a:ext>
            </a:extLst>
          </p:cNvPr>
          <p:cNvSpPr>
            <a:spLocks noGrp="1"/>
          </p:cNvSpPr>
          <p:nvPr>
            <p:ph type="pic" sz="quarter" idx="13"/>
          </p:nvPr>
        </p:nvSpPr>
        <p:spPr>
          <a:xfrm>
            <a:off x="463800" y="1591716"/>
            <a:ext cx="3492000" cy="2971331"/>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9" name="Picture Placeholder 4">
            <a:extLst>
              <a:ext uri="{FF2B5EF4-FFF2-40B4-BE49-F238E27FC236}">
                <a16:creationId xmlns:a16="http://schemas.microsoft.com/office/drawing/2014/main" id="{DEB91A53-D158-4F71-9723-B6A492768170}"/>
              </a:ext>
            </a:extLst>
          </p:cNvPr>
          <p:cNvSpPr>
            <a:spLocks noGrp="1"/>
          </p:cNvSpPr>
          <p:nvPr>
            <p:ph type="pic" sz="quarter" idx="14"/>
          </p:nvPr>
        </p:nvSpPr>
        <p:spPr>
          <a:xfrm>
            <a:off x="4098540" y="1592186"/>
            <a:ext cx="3492000" cy="2971331"/>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10" name="Picture Placeholder 4">
            <a:extLst>
              <a:ext uri="{FF2B5EF4-FFF2-40B4-BE49-F238E27FC236}">
                <a16:creationId xmlns:a16="http://schemas.microsoft.com/office/drawing/2014/main" id="{80CAA4F6-5B7E-4E2C-9FE1-16F9797FB35E}"/>
              </a:ext>
            </a:extLst>
          </p:cNvPr>
          <p:cNvSpPr>
            <a:spLocks noGrp="1"/>
          </p:cNvSpPr>
          <p:nvPr>
            <p:ph type="pic" sz="quarter" idx="15"/>
          </p:nvPr>
        </p:nvSpPr>
        <p:spPr>
          <a:xfrm>
            <a:off x="7733280" y="1591714"/>
            <a:ext cx="3492000" cy="2971331"/>
          </a:xfrm>
          <a:solidFill>
            <a:schemeClr val="bg1"/>
          </a:solidFill>
          <a:effectLst>
            <a:outerShdw blurRad="50800" dist="38100" dir="2700000" algn="tl" rotWithShape="0">
              <a:prstClr val="black">
                <a:alpha val="40000"/>
              </a:prstClr>
            </a:outerShdw>
          </a:effectLst>
        </p:spPr>
        <p:txBody>
          <a:bodyPr/>
          <a:lstStyle/>
          <a:p>
            <a:endParaRPr lang="en-US"/>
          </a:p>
        </p:txBody>
      </p:sp>
      <p:sp>
        <p:nvSpPr>
          <p:cNvPr id="16" name="Title Placeholder 1">
            <a:extLst>
              <a:ext uri="{FF2B5EF4-FFF2-40B4-BE49-F238E27FC236}">
                <a16:creationId xmlns:a16="http://schemas.microsoft.com/office/drawing/2014/main" id="{E5D25724-CF6A-3048-83B2-00E5E0ED5110}"/>
              </a:ext>
            </a:extLst>
          </p:cNvPr>
          <p:cNvSpPr>
            <a:spLocks noGrp="1"/>
          </p:cNvSpPr>
          <p:nvPr>
            <p:ph type="title"/>
          </p:nvPr>
        </p:nvSpPr>
        <p:spPr>
          <a:xfrm>
            <a:off x="413534" y="555005"/>
            <a:ext cx="11375562" cy="5688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605F633-3EEA-F241-AE43-1EF59931936B}"/>
              </a:ext>
            </a:extLst>
          </p:cNvPr>
          <p:cNvSpPr>
            <a:spLocks noGrp="1"/>
          </p:cNvSpPr>
          <p:nvPr>
            <p:ph type="body" sz="quarter" idx="16"/>
          </p:nvPr>
        </p:nvSpPr>
        <p:spPr>
          <a:xfrm>
            <a:off x="463300" y="4807703"/>
            <a:ext cx="11264900" cy="1339850"/>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30157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C094FEA-80FE-BA46-B432-E940D5DC49A8}"/>
              </a:ext>
            </a:extLst>
          </p:cNvPr>
          <p:cNvSpPr/>
          <p:nvPr userDrawn="1"/>
        </p:nvSpPr>
        <p:spPr>
          <a:xfrm rot="10800000">
            <a:off x="9024257" y="141314"/>
            <a:ext cx="3024680" cy="6575369"/>
          </a:xfrm>
          <a:prstGeom prst="rect">
            <a:avLst/>
          </a:prstGeom>
          <a:gradFill flip="none" rotWithShape="1">
            <a:gsLst>
              <a:gs pos="0">
                <a:schemeClr val="bg2">
                  <a:lumMod val="50000"/>
                  <a:alpha val="0"/>
                </a:schemeClr>
              </a:gs>
              <a:gs pos="100000">
                <a:schemeClr val="bg2">
                  <a:lumMod val="50000"/>
                  <a:alpha val="37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13534" y="187037"/>
            <a:ext cx="9766786" cy="74814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02903" y="1685925"/>
            <a:ext cx="10813737" cy="442269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46226" y="6342043"/>
            <a:ext cx="502707" cy="365125"/>
          </a:xfrm>
          <a:prstGeom prst="rect">
            <a:avLst/>
          </a:prstGeom>
        </p:spPr>
        <p:txBody>
          <a:bodyPr vert="horz" lIns="91440" tIns="45720" rIns="91440" bIns="45720" rtlCol="0" anchor="ctr"/>
          <a:lstStyle>
            <a:lvl1pPr algn="l">
              <a:defRPr sz="1000" b="0">
                <a:solidFill>
                  <a:schemeClr val="tx1"/>
                </a:solidFill>
                <a:latin typeface="+mj-lt"/>
              </a:defRPr>
            </a:lvl1pPr>
          </a:lstStyle>
          <a:p>
            <a:fld id="{2E94512F-4FCD-4B8F-9303-F99597583EE2}" type="slidenum">
              <a:rPr lang="en-US" smtClean="0"/>
              <a:pPr/>
              <a:t>‹#›</a:t>
            </a:fld>
            <a:endParaRPr lang="en-US" dirty="0"/>
          </a:p>
        </p:txBody>
      </p:sp>
      <p:pic>
        <p:nvPicPr>
          <p:cNvPr id="7" name="Picture 6">
            <a:extLst>
              <a:ext uri="{FF2B5EF4-FFF2-40B4-BE49-F238E27FC236}">
                <a16:creationId xmlns:a16="http://schemas.microsoft.com/office/drawing/2014/main" id="{5F09D4FB-D912-8A40-918D-E98878FD923D}"/>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11216229" y="6406003"/>
            <a:ext cx="247530" cy="227646"/>
          </a:xfrm>
          <a:prstGeom prst="rect">
            <a:avLst/>
          </a:prstGeom>
        </p:spPr>
      </p:pic>
      <p:pic>
        <p:nvPicPr>
          <p:cNvPr id="5" name="Picture 4">
            <a:extLst>
              <a:ext uri="{FF2B5EF4-FFF2-40B4-BE49-F238E27FC236}">
                <a16:creationId xmlns:a16="http://schemas.microsoft.com/office/drawing/2014/main" id="{61AEF0E9-97C4-144B-A2BA-6D465DEBFDE7}"/>
              </a:ext>
            </a:extLst>
          </p:cNvPr>
          <p:cNvPicPr>
            <a:picLocks noChangeAspect="1"/>
          </p:cNvPicPr>
          <p:nvPr userDrawn="1"/>
        </p:nvPicPr>
        <p:blipFill>
          <a:blip r:embed="rId19" cstate="screen">
            <a:alphaModFix amt="89000"/>
            <a:extLst>
              <a:ext uri="{28A0092B-C50C-407E-A947-70E740481C1C}">
                <a14:useLocalDpi xmlns:a14="http://schemas.microsoft.com/office/drawing/2010/main"/>
              </a:ext>
            </a:extLst>
          </a:blip>
          <a:srcRect/>
          <a:stretch/>
        </p:blipFill>
        <p:spPr>
          <a:xfrm>
            <a:off x="11507430" y="2076845"/>
            <a:ext cx="481305" cy="4193286"/>
          </a:xfrm>
          <a:prstGeom prst="rect">
            <a:avLst/>
          </a:prstGeom>
        </p:spPr>
      </p:pic>
      <p:cxnSp>
        <p:nvCxnSpPr>
          <p:cNvPr id="9" name="Straight Connector 8">
            <a:extLst>
              <a:ext uri="{FF2B5EF4-FFF2-40B4-BE49-F238E27FC236}">
                <a16:creationId xmlns:a16="http://schemas.microsoft.com/office/drawing/2014/main" id="{0B3E9871-41A4-154C-894F-745CC0AB995D}"/>
              </a:ext>
            </a:extLst>
          </p:cNvPr>
          <p:cNvCxnSpPr/>
          <p:nvPr userDrawn="1"/>
        </p:nvCxnSpPr>
        <p:spPr>
          <a:xfrm>
            <a:off x="11532390" y="6391023"/>
            <a:ext cx="0" cy="25374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37EFB04-E63B-B748-8F25-57AFF28DE6D4}"/>
              </a:ext>
            </a:extLst>
          </p:cNvPr>
          <p:cNvPicPr>
            <a:picLocks noChangeAspect="1"/>
          </p:cNvPicPr>
          <p:nvPr userDrawn="1"/>
        </p:nvPicPr>
        <p:blipFill>
          <a:blip r:embed="rId20" cstate="screen">
            <a:extLst>
              <a:ext uri="{28A0092B-C50C-407E-A947-70E740481C1C}">
                <a14:useLocalDpi xmlns:a14="http://schemas.microsoft.com/office/drawing/2010/main"/>
              </a:ext>
            </a:extLst>
          </a:blip>
          <a:srcRect/>
          <a:stretch/>
        </p:blipFill>
        <p:spPr>
          <a:xfrm rot="16200000">
            <a:off x="10683215" y="1059830"/>
            <a:ext cx="2119718" cy="491322"/>
          </a:xfrm>
          <a:prstGeom prst="rect">
            <a:avLst/>
          </a:prstGeom>
        </p:spPr>
      </p:pic>
    </p:spTree>
    <p:extLst>
      <p:ext uri="{BB962C8B-B14F-4D97-AF65-F5344CB8AC3E}">
        <p14:creationId xmlns:p14="http://schemas.microsoft.com/office/powerpoint/2010/main" val="2290262625"/>
      </p:ext>
    </p:extLst>
  </p:cSld>
  <p:clrMap bg1="lt1" tx1="dk1" bg2="lt2" tx2="dk2" accent1="accent1" accent2="accent2" accent3="accent3" accent4="accent4" accent5="accent5" accent6="accent6" hlink="hlink" folHlink="folHlink"/>
  <p:sldLayoutIdLst>
    <p:sldLayoutId id="2147483726" r:id="rId1"/>
    <p:sldLayoutId id="2147483731" r:id="rId2"/>
    <p:sldLayoutId id="2147483733" r:id="rId3"/>
    <p:sldLayoutId id="2147483751" r:id="rId4"/>
    <p:sldLayoutId id="2147483752" r:id="rId5"/>
    <p:sldLayoutId id="2147483735" r:id="rId6"/>
    <p:sldLayoutId id="2147483671" r:id="rId7"/>
    <p:sldLayoutId id="2147483736" r:id="rId8"/>
    <p:sldLayoutId id="2147483672" r:id="rId9"/>
    <p:sldLayoutId id="2147483737" r:id="rId10"/>
    <p:sldLayoutId id="2147483678" r:id="rId11"/>
    <p:sldLayoutId id="2147483679" r:id="rId12"/>
    <p:sldLayoutId id="2147483681" r:id="rId13"/>
    <p:sldLayoutId id="2147483683" r:id="rId14"/>
    <p:sldLayoutId id="2147483748" r:id="rId15"/>
    <p:sldLayoutId id="214748375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48"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www.batteryarchive.org/" TargetMode="External"/><Relationship Id="rId7" Type="http://schemas.openxmlformats.org/officeDocument/2006/relationships/hyperlink" Target="mailto:ypreger@sandia.gov"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mailto:asafdari@umich.edu" TargetMode="External"/><Relationship Id="rId5" Type="http://schemas.openxmlformats.org/officeDocument/2006/relationships/hyperlink" Target="https://github.com/battery-lcf/battery-archive-sandbox" TargetMode="External"/><Relationship Id="rId4" Type="http://schemas.openxmlformats.org/officeDocument/2006/relationships/hyperlink" Target="https://ecsarxiv.org/h7c2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DD268861-9B24-C74B-8439-CCF3E705B8E7}"/>
              </a:ext>
            </a:extLst>
          </p:cNvPr>
          <p:cNvSpPr>
            <a:spLocks noGrp="1"/>
          </p:cNvSpPr>
          <p:nvPr>
            <p:ph type="ctrTitle"/>
          </p:nvPr>
        </p:nvSpPr>
        <p:spPr>
          <a:xfrm>
            <a:off x="624915" y="2741720"/>
            <a:ext cx="9247955" cy="1666472"/>
          </a:xfrm>
        </p:spPr>
        <p:txBody>
          <a:bodyPr>
            <a:normAutofit/>
          </a:bodyPr>
          <a:lstStyle/>
          <a:p>
            <a:r>
              <a:rPr lang="en-US" dirty="0"/>
              <a:t>Software Development for Battery Archive  </a:t>
            </a:r>
          </a:p>
        </p:txBody>
      </p:sp>
      <p:sp>
        <p:nvSpPr>
          <p:cNvPr id="43" name="Subtitle 42">
            <a:extLst>
              <a:ext uri="{FF2B5EF4-FFF2-40B4-BE49-F238E27FC236}">
                <a16:creationId xmlns:a16="http://schemas.microsoft.com/office/drawing/2014/main" id="{4BCA39DE-8940-6247-A736-3E16855B8021}"/>
              </a:ext>
            </a:extLst>
          </p:cNvPr>
          <p:cNvSpPr>
            <a:spLocks noGrp="1"/>
          </p:cNvSpPr>
          <p:nvPr>
            <p:ph type="subTitle" idx="1"/>
          </p:nvPr>
        </p:nvSpPr>
        <p:spPr>
          <a:xfrm>
            <a:off x="624915" y="5327030"/>
            <a:ext cx="7068657" cy="1084279"/>
          </a:xfrm>
        </p:spPr>
        <p:txBody>
          <a:bodyPr/>
          <a:lstStyle/>
          <a:p>
            <a:r>
              <a:rPr lang="en-US" dirty="0"/>
              <a:t>Ammar Safdari </a:t>
            </a:r>
          </a:p>
          <a:p>
            <a:r>
              <a:rPr lang="en-US" dirty="0"/>
              <a:t>CS/Physics at University of Michigan</a:t>
            </a:r>
          </a:p>
          <a:p>
            <a:r>
              <a:rPr lang="en-US" dirty="0"/>
              <a:t>Energy Storage Technology and Systems Group at Sandia National Labs</a:t>
            </a:r>
          </a:p>
          <a:p>
            <a:endParaRPr lang="en-US" dirty="0"/>
          </a:p>
        </p:txBody>
      </p:sp>
      <p:sp>
        <p:nvSpPr>
          <p:cNvPr id="19" name="Text Placeholder 18">
            <a:extLst>
              <a:ext uri="{FF2B5EF4-FFF2-40B4-BE49-F238E27FC236}">
                <a16:creationId xmlns:a16="http://schemas.microsoft.com/office/drawing/2014/main" id="{84FACC62-9111-6D43-BD2D-C85F20C2499C}"/>
              </a:ext>
            </a:extLst>
          </p:cNvPr>
          <p:cNvSpPr>
            <a:spLocks noGrp="1"/>
          </p:cNvSpPr>
          <p:nvPr>
            <p:ph type="body" sz="quarter" idx="11"/>
          </p:nvPr>
        </p:nvSpPr>
        <p:spPr/>
        <p:txBody>
          <a:bodyPr/>
          <a:lstStyle/>
          <a:p>
            <a:r>
              <a:rPr lang="en-US" b="0" dirty="0"/>
              <a:t>SAND2021-9458 C</a:t>
            </a:r>
            <a:endParaRPr lang="en-US" dirty="0"/>
          </a:p>
        </p:txBody>
      </p:sp>
      <p:sp>
        <p:nvSpPr>
          <p:cNvPr id="33" name="TextBox 32">
            <a:extLst>
              <a:ext uri="{FF2B5EF4-FFF2-40B4-BE49-F238E27FC236}">
                <a16:creationId xmlns:a16="http://schemas.microsoft.com/office/drawing/2014/main" id="{13E54DF6-4A33-0F44-BFF9-3FDCAA65F7F8}"/>
              </a:ext>
            </a:extLst>
          </p:cNvPr>
          <p:cNvSpPr txBox="1"/>
          <p:nvPr/>
        </p:nvSpPr>
        <p:spPr>
          <a:xfrm>
            <a:off x="3438144" y="3596640"/>
            <a:ext cx="0" cy="0"/>
          </a:xfrm>
          <a:prstGeom prst="rect">
            <a:avLst/>
          </a:prstGeom>
        </p:spPr>
        <p:txBody>
          <a:bodyPr vert="horz" wrap="none" lIns="91440" tIns="45720" rIns="91440" bIns="45720" rtlCol="0">
            <a:noAutofit/>
          </a:bodyPr>
          <a:lstStyle/>
          <a:p>
            <a:pPr algn="l"/>
            <a:endParaRPr lang="en-US" dirty="0"/>
          </a:p>
        </p:txBody>
      </p:sp>
      <p:sp>
        <p:nvSpPr>
          <p:cNvPr id="7" name="Footer Placeholder 4">
            <a:extLst>
              <a:ext uri="{FF2B5EF4-FFF2-40B4-BE49-F238E27FC236}">
                <a16:creationId xmlns:a16="http://schemas.microsoft.com/office/drawing/2014/main" id="{E08F60C3-3967-374E-83F7-7730B80C085A}"/>
              </a:ext>
            </a:extLst>
          </p:cNvPr>
          <p:cNvSpPr txBox="1">
            <a:spLocks/>
          </p:cNvSpPr>
          <p:nvPr/>
        </p:nvSpPr>
        <p:spPr>
          <a:xfrm>
            <a:off x="7565572" y="6582513"/>
            <a:ext cx="2623459" cy="277269"/>
          </a:xfrm>
          <a:prstGeom prst="rect">
            <a:avLst/>
          </a:prstGeom>
        </p:spPr>
        <p:txBody>
          <a:bodyPr vert="horz" lIns="91440" tIns="45720" rIns="91440" bIns="45720" rtlCol="0" anchor="b" anchorCtr="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700" b="1"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OFFICIAL USE ONLY</a:t>
            </a:r>
            <a:endParaRPr lang="en-US" dirty="0"/>
          </a:p>
        </p:txBody>
      </p:sp>
    </p:spTree>
    <p:extLst>
      <p:ext uri="{BB962C8B-B14F-4D97-AF65-F5344CB8AC3E}">
        <p14:creationId xmlns:p14="http://schemas.microsoft.com/office/powerpoint/2010/main" val="218172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840C-D03C-9243-BFD8-16C381D72DB2}"/>
              </a:ext>
            </a:extLst>
          </p:cNvPr>
          <p:cNvSpPr>
            <a:spLocks noGrp="1"/>
          </p:cNvSpPr>
          <p:nvPr>
            <p:ph type="title"/>
          </p:nvPr>
        </p:nvSpPr>
        <p:spPr/>
        <p:txBody>
          <a:bodyPr/>
          <a:lstStyle/>
          <a:p>
            <a:r>
              <a:rPr lang="en-US" dirty="0"/>
              <a:t>Growing Pains</a:t>
            </a:r>
          </a:p>
        </p:txBody>
      </p:sp>
      <p:sp>
        <p:nvSpPr>
          <p:cNvPr id="3" name="Slide Number Placeholder 2">
            <a:extLst>
              <a:ext uri="{FF2B5EF4-FFF2-40B4-BE49-F238E27FC236}">
                <a16:creationId xmlns:a16="http://schemas.microsoft.com/office/drawing/2014/main" id="{36D4B7B3-E01E-2146-A461-91280F2F4D0D}"/>
              </a:ext>
            </a:extLst>
          </p:cNvPr>
          <p:cNvSpPr>
            <a:spLocks noGrp="1"/>
          </p:cNvSpPr>
          <p:nvPr>
            <p:ph type="sldNum" sz="quarter" idx="10"/>
          </p:nvPr>
        </p:nvSpPr>
        <p:spPr/>
        <p:txBody>
          <a:bodyPr/>
          <a:lstStyle/>
          <a:p>
            <a:fld id="{2E94512F-4FCD-4B8F-9303-F99597583EE2}" type="slidenum">
              <a:rPr lang="en-US" smtClean="0"/>
              <a:pPr/>
              <a:t>10</a:t>
            </a:fld>
            <a:endParaRPr lang="en-US" dirty="0"/>
          </a:p>
        </p:txBody>
      </p:sp>
      <p:sp>
        <p:nvSpPr>
          <p:cNvPr id="5" name="Content Placeholder 2">
            <a:extLst>
              <a:ext uri="{FF2B5EF4-FFF2-40B4-BE49-F238E27FC236}">
                <a16:creationId xmlns:a16="http://schemas.microsoft.com/office/drawing/2014/main" id="{9F7F1796-003F-5D47-AF99-E304FB9AFEE2}"/>
              </a:ext>
            </a:extLst>
          </p:cNvPr>
          <p:cNvSpPr txBox="1">
            <a:spLocks noGrp="1"/>
          </p:cNvSpPr>
          <p:nvPr>
            <p:ph type="body" sz="quarter" idx="11"/>
          </p:nvPr>
        </p:nvSpPr>
        <p:spPr bwMode="auto">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endParaRPr lang="en-US" sz="2000" b="1"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BA did not yet have a system for contributors to transfer large datasets to our databases, instead temporarily unpacking zip files sent via email or downloaded from various sites</a:t>
            </a:r>
          </a:p>
          <a:p>
            <a:pPr defTabSz="9144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BA wanted a way to edit battery metadata without giving explicit access to the battery database </a:t>
            </a:r>
          </a:p>
          <a:p>
            <a:pPr defTabSz="9144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b="1"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b="1"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b="1"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50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FB4D266-BA28-1547-A0D3-380085D10C3A}"/>
              </a:ext>
            </a:extLst>
          </p:cNvPr>
          <p:cNvSpPr>
            <a:spLocks noGrp="1"/>
          </p:cNvSpPr>
          <p:nvPr>
            <p:ph type="title"/>
          </p:nvPr>
        </p:nvSpPr>
        <p:spPr>
          <a:xfrm>
            <a:off x="594360" y="640263"/>
            <a:ext cx="3822192" cy="1344975"/>
          </a:xfrm>
        </p:spPr>
        <p:txBody>
          <a:bodyPr vert="horz" lIns="91440" tIns="45720" rIns="91440" bIns="45720" rtlCol="0" anchor="ctr">
            <a:normAutofit/>
          </a:bodyPr>
          <a:lstStyle/>
          <a:p>
            <a:r>
              <a:rPr lang="en-US" sz="3600" kern="1200" spc="-50" baseline="0">
                <a:solidFill>
                  <a:schemeClr val="bg1"/>
                </a:solidFill>
                <a:latin typeface="+mj-lt"/>
                <a:ea typeface="+mj-ea"/>
                <a:cs typeface="+mj-cs"/>
              </a:rPr>
              <a:t>Getting Data to Battery Archive</a:t>
            </a:r>
          </a:p>
        </p:txBody>
      </p:sp>
      <p:cxnSp>
        <p:nvCxnSpPr>
          <p:cNvPr id="21" name="Straight Connector 20">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A20FACA1-7132-F646-96E1-71AD11E11110}"/>
              </a:ext>
            </a:extLst>
          </p:cNvPr>
          <p:cNvSpPr txBox="1">
            <a:spLocks/>
          </p:cNvSpPr>
          <p:nvPr/>
        </p:nvSpPr>
        <p:spPr>
          <a:xfrm>
            <a:off x="594360" y="2116137"/>
            <a:ext cx="3822192" cy="3773010"/>
          </a:xfrm>
          <a:prstGeom prst="rect">
            <a:avLst/>
          </a:prstGeom>
        </p:spPr>
        <p:txBody>
          <a:bodyPr vert="horz" lIns="91440" tIns="45720" rIns="91440" bIns="45720" rtlCol="0">
            <a:noAutofit/>
          </a:bodyPr>
          <a:lstStyle>
            <a:defPPr>
              <a:defRPr lang="en-US"/>
            </a:defPPr>
            <a:lvl1pPr marL="0" algn="l" defTabSz="914400" rtl="0" eaLnBrk="1" latinLnBrk="0" hangingPunct="1">
              <a:defRPr sz="1000" b="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nSpc>
                <a:spcPct val="90000"/>
              </a:lnSpc>
              <a:spcAft>
                <a:spcPts val="600"/>
              </a:spcAft>
              <a:buClr>
                <a:schemeClr val="accent5">
                  <a:lumMod val="50000"/>
                </a:schemeClr>
              </a:buClr>
              <a:buFont typeface="Arial" panose="020B0604020202020204" pitchFamily="34" charset="0"/>
              <a:buChar char="•"/>
            </a:pPr>
            <a:r>
              <a:rPr lang="en-US" sz="1400" dirty="0">
                <a:solidFill>
                  <a:schemeClr val="bg1"/>
                </a:solidFill>
                <a:latin typeface="+mn-lt"/>
              </a:rPr>
              <a:t>Instead of manually adding datasets to the </a:t>
            </a:r>
            <a:r>
              <a:rPr lang="en-US" sz="1400" dirty="0" err="1">
                <a:solidFill>
                  <a:schemeClr val="bg1"/>
                </a:solidFill>
                <a:latin typeface="+mn-lt"/>
              </a:rPr>
              <a:t>pgsql</a:t>
            </a:r>
            <a:r>
              <a:rPr lang="en-US" sz="1400" dirty="0">
                <a:solidFill>
                  <a:schemeClr val="bg1"/>
                </a:solidFill>
                <a:latin typeface="+mn-lt"/>
              </a:rPr>
              <a:t> database ourselves I developed a way for anybody to upload large datasets to a Google Bucket Storage Space</a:t>
            </a:r>
          </a:p>
          <a:p>
            <a:pPr marL="285750" indent="-228600">
              <a:lnSpc>
                <a:spcPct val="90000"/>
              </a:lnSpc>
              <a:spcAft>
                <a:spcPts val="600"/>
              </a:spcAft>
              <a:buClr>
                <a:schemeClr val="accent5">
                  <a:lumMod val="50000"/>
                </a:schemeClr>
              </a:buClr>
              <a:buFont typeface="Arial" panose="020B0604020202020204" pitchFamily="34" charset="0"/>
              <a:buChar char="•"/>
            </a:pPr>
            <a:endParaRPr lang="en-US" sz="1400" dirty="0">
              <a:solidFill>
                <a:schemeClr val="bg1"/>
              </a:solidFill>
              <a:latin typeface="+mn-lt"/>
            </a:endParaRPr>
          </a:p>
          <a:p>
            <a:pPr marL="285750" indent="-228600">
              <a:lnSpc>
                <a:spcPct val="90000"/>
              </a:lnSpc>
              <a:spcAft>
                <a:spcPts val="600"/>
              </a:spcAft>
              <a:buClr>
                <a:schemeClr val="accent5">
                  <a:lumMod val="50000"/>
                </a:schemeClr>
              </a:buClr>
              <a:buFont typeface="Arial" panose="020B0604020202020204" pitchFamily="34" charset="0"/>
              <a:buChar char="•"/>
            </a:pPr>
            <a:r>
              <a:rPr lang="en-US" sz="1400" dirty="0">
                <a:solidFill>
                  <a:schemeClr val="bg1"/>
                </a:solidFill>
                <a:latin typeface="+mn-lt"/>
              </a:rPr>
              <a:t>The script I developed also validates and preps the datasets to be imported and added to the database</a:t>
            </a:r>
          </a:p>
          <a:p>
            <a:pPr marL="285750" indent="-228600">
              <a:lnSpc>
                <a:spcPct val="90000"/>
              </a:lnSpc>
              <a:spcAft>
                <a:spcPts val="600"/>
              </a:spcAft>
              <a:buClr>
                <a:schemeClr val="accent5">
                  <a:lumMod val="50000"/>
                </a:schemeClr>
              </a:buClr>
              <a:buFont typeface="Arial" panose="020B0604020202020204" pitchFamily="34" charset="0"/>
              <a:buChar char="•"/>
            </a:pPr>
            <a:endParaRPr lang="en-US" sz="1400" dirty="0">
              <a:solidFill>
                <a:schemeClr val="bg1"/>
              </a:solidFill>
              <a:latin typeface="+mn-lt"/>
            </a:endParaRPr>
          </a:p>
          <a:p>
            <a:pPr marL="285750" indent="-228600">
              <a:lnSpc>
                <a:spcPct val="90000"/>
              </a:lnSpc>
              <a:spcAft>
                <a:spcPts val="600"/>
              </a:spcAft>
              <a:buClr>
                <a:schemeClr val="accent5">
                  <a:lumMod val="50000"/>
                </a:schemeClr>
              </a:buClr>
              <a:buFont typeface="Arial" panose="020B0604020202020204" pitchFamily="34" charset="0"/>
              <a:buChar char="•"/>
            </a:pPr>
            <a:r>
              <a:rPr lang="en-US" sz="1400" dirty="0">
                <a:solidFill>
                  <a:schemeClr val="bg1"/>
                </a:solidFill>
                <a:latin typeface="+mn-lt"/>
              </a:rPr>
              <a:t>This method is available to anybody who can make a google cloud account and locally install google </a:t>
            </a:r>
            <a:r>
              <a:rPr lang="en-US" sz="1400" dirty="0" err="1">
                <a:solidFill>
                  <a:schemeClr val="bg1"/>
                </a:solidFill>
                <a:latin typeface="+mn-lt"/>
              </a:rPr>
              <a:t>sdk</a:t>
            </a:r>
            <a:r>
              <a:rPr lang="en-US" sz="1400" dirty="0">
                <a:solidFill>
                  <a:schemeClr val="bg1"/>
                </a:solidFill>
                <a:latin typeface="+mn-lt"/>
              </a:rPr>
              <a:t>, a set of tools and client libraries for using google cloud</a:t>
            </a:r>
          </a:p>
          <a:p>
            <a:pPr marL="285750" indent="-228600">
              <a:lnSpc>
                <a:spcPct val="90000"/>
              </a:lnSpc>
              <a:spcAft>
                <a:spcPts val="600"/>
              </a:spcAft>
              <a:buClr>
                <a:schemeClr val="accent5">
                  <a:lumMod val="50000"/>
                </a:schemeClr>
              </a:buClr>
              <a:buFont typeface="Arial" panose="020B0604020202020204" pitchFamily="34" charset="0"/>
              <a:buChar char="•"/>
            </a:pPr>
            <a:endParaRPr lang="en-US" sz="1400" dirty="0">
              <a:solidFill>
                <a:schemeClr val="bg1"/>
              </a:solidFill>
              <a:latin typeface="+mn-lt"/>
            </a:endParaRPr>
          </a:p>
          <a:p>
            <a:pPr marL="285750" indent="-228600">
              <a:lnSpc>
                <a:spcPct val="90000"/>
              </a:lnSpc>
              <a:spcAft>
                <a:spcPts val="600"/>
              </a:spcAft>
              <a:buClr>
                <a:schemeClr val="accent5">
                  <a:lumMod val="50000"/>
                </a:schemeClr>
              </a:buClr>
              <a:buFont typeface="Arial" panose="020B0604020202020204" pitchFamily="34" charset="0"/>
              <a:buChar char="•"/>
            </a:pPr>
            <a:r>
              <a:rPr lang="en-US" sz="1400" dirty="0">
                <a:solidFill>
                  <a:schemeClr val="bg1"/>
                </a:solidFill>
                <a:latin typeface="+mn-lt"/>
              </a:rPr>
              <a:t>After this, simply running the script will ensure that datasets are sent to us for processing</a:t>
            </a:r>
          </a:p>
        </p:txBody>
      </p:sp>
      <p:pic>
        <p:nvPicPr>
          <p:cNvPr id="13" name="Picture 12" descr="Chart, box and whisker chart&#10;&#10;Description automatically generated">
            <a:extLst>
              <a:ext uri="{FF2B5EF4-FFF2-40B4-BE49-F238E27FC236}">
                <a16:creationId xmlns:a16="http://schemas.microsoft.com/office/drawing/2014/main" id="{0412D8FA-E177-3C48-B602-E8D288FD7786}"/>
              </a:ext>
            </a:extLst>
          </p:cNvPr>
          <p:cNvPicPr>
            <a:picLocks noChangeAspect="1"/>
          </p:cNvPicPr>
          <p:nvPr/>
        </p:nvPicPr>
        <p:blipFill rotWithShape="1">
          <a:blip r:embed="rId3"/>
          <a:srcRect l="28526" t="14977" r="24894" b="19737"/>
          <a:stretch/>
        </p:blipFill>
        <p:spPr>
          <a:xfrm>
            <a:off x="5290457" y="0"/>
            <a:ext cx="5733540" cy="6207864"/>
          </a:xfrm>
          <a:prstGeom prst="rect">
            <a:avLst/>
          </a:prstGeom>
        </p:spPr>
      </p:pic>
      <p:sp>
        <p:nvSpPr>
          <p:cNvPr id="3" name="Slide Number Placeholder 2">
            <a:extLst>
              <a:ext uri="{FF2B5EF4-FFF2-40B4-BE49-F238E27FC236}">
                <a16:creationId xmlns:a16="http://schemas.microsoft.com/office/drawing/2014/main" id="{4579F6AD-27D2-8D42-B9AE-29B5B43C187C}"/>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fld id="{2E94512F-4FCD-4B8F-9303-F99597583EE2}" type="slidenum">
              <a:rPr lang="en-US" sz="1200" smtClean="0">
                <a:solidFill>
                  <a:schemeClr val="tx1">
                    <a:tint val="75000"/>
                  </a:schemeClr>
                </a:solidFill>
                <a:latin typeface="+mn-lt"/>
              </a:rPr>
              <a:pPr algn="r">
                <a:spcAft>
                  <a:spcPts val="600"/>
                </a:spcAft>
              </a:pPr>
              <a:t>11</a:t>
            </a:fld>
            <a:endParaRPr lang="en-US" sz="1200">
              <a:solidFill>
                <a:schemeClr val="tx1">
                  <a:tint val="75000"/>
                </a:schemeClr>
              </a:solidFill>
              <a:latin typeface="+mn-lt"/>
            </a:endParaRPr>
          </a:p>
        </p:txBody>
      </p:sp>
      <p:sp>
        <p:nvSpPr>
          <p:cNvPr id="12" name="TextBox 11">
            <a:extLst>
              <a:ext uri="{FF2B5EF4-FFF2-40B4-BE49-F238E27FC236}">
                <a16:creationId xmlns:a16="http://schemas.microsoft.com/office/drawing/2014/main" id="{F5715D19-FB68-9B41-90AF-8798720D626F}"/>
              </a:ext>
            </a:extLst>
          </p:cNvPr>
          <p:cNvSpPr txBox="1"/>
          <p:nvPr/>
        </p:nvSpPr>
        <p:spPr>
          <a:xfrm>
            <a:off x="4300151" y="691978"/>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324446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45AF3-12F7-5C4A-B4B1-58ED6DE754B9}"/>
              </a:ext>
            </a:extLst>
          </p:cNvPr>
          <p:cNvSpPr>
            <a:spLocks noGrp="1"/>
          </p:cNvSpPr>
          <p:nvPr>
            <p:ph type="title"/>
          </p:nvPr>
        </p:nvSpPr>
        <p:spPr>
          <a:xfrm>
            <a:off x="594360" y="640263"/>
            <a:ext cx="5239512" cy="1344975"/>
          </a:xfrm>
        </p:spPr>
        <p:txBody>
          <a:bodyPr vert="horz" lIns="91440" tIns="45720" rIns="91440" bIns="45720" rtlCol="0" anchor="ctr">
            <a:normAutofit/>
          </a:bodyPr>
          <a:lstStyle/>
          <a:p>
            <a:r>
              <a:rPr lang="en-US" sz="4000" kern="1200" spc="-50" dirty="0">
                <a:solidFill>
                  <a:schemeClr val="bg1"/>
                </a:solidFill>
                <a:latin typeface="+mj-lt"/>
                <a:ea typeface="+mj-ea"/>
                <a:cs typeface="+mj-cs"/>
              </a:rPr>
              <a:t>Metadata Review Before Release</a:t>
            </a:r>
            <a:endParaRPr lang="en-US" sz="4000" kern="1200" dirty="0">
              <a:solidFill>
                <a:schemeClr val="bg1"/>
              </a:solidFill>
              <a:latin typeface="+mj-lt"/>
              <a:ea typeface="+mj-ea"/>
              <a:cs typeface="+mj-cs"/>
            </a:endParaRPr>
          </a:p>
        </p:txBody>
      </p:sp>
      <p:cxnSp>
        <p:nvCxnSpPr>
          <p:cNvPr id="30" name="Straight Connector 2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9AE7686-B4D7-254A-A34C-9DD4F0CF6935}"/>
              </a:ext>
            </a:extLst>
          </p:cNvPr>
          <p:cNvSpPr>
            <a:spLocks noGrp="1"/>
          </p:cNvSpPr>
          <p:nvPr>
            <p:ph type="body" sz="quarter" idx="11"/>
          </p:nvPr>
        </p:nvSpPr>
        <p:spPr>
          <a:xfrm>
            <a:off x="593610" y="2121763"/>
            <a:ext cx="5235490" cy="3773010"/>
          </a:xfrm>
        </p:spPr>
        <p:txBody>
          <a:bodyPr vert="horz" lIns="91440" tIns="45720" rIns="91440" bIns="45720" rtlCol="0">
            <a:normAutofit/>
          </a:bodyPr>
          <a:lstStyle/>
          <a:p>
            <a:pPr marL="285750" indent="-285750">
              <a:buClr>
                <a:schemeClr val="accent5">
                  <a:lumMod val="50000"/>
                </a:schemeClr>
              </a:buClr>
              <a:buFont typeface="Arial" panose="020B0604020202020204" pitchFamily="34" charset="0"/>
              <a:buChar char="•"/>
            </a:pPr>
            <a:r>
              <a:rPr lang="en-US" sz="1500" dirty="0">
                <a:solidFill>
                  <a:schemeClr val="bg1"/>
                </a:solidFill>
              </a:rPr>
              <a:t>Once the data has successfully made it to our         database, I have developed a staging area from which to easily edit and delete metadata from the database without giving away explicit access</a:t>
            </a:r>
          </a:p>
          <a:p>
            <a:pPr marL="285750" indent="-285750">
              <a:buClr>
                <a:schemeClr val="accent5">
                  <a:lumMod val="50000"/>
                </a:schemeClr>
              </a:buClr>
              <a:buFont typeface="Arial" panose="020B0604020202020204" pitchFamily="34" charset="0"/>
              <a:buChar char="•"/>
            </a:pPr>
            <a:r>
              <a:rPr lang="en-US" sz="1500" dirty="0">
                <a:solidFill>
                  <a:schemeClr val="bg1"/>
                </a:solidFill>
              </a:rPr>
              <a:t>The editing area uses modern frameworks like </a:t>
            </a:r>
            <a:r>
              <a:rPr lang="en-US" sz="1500" dirty="0" err="1">
                <a:solidFill>
                  <a:schemeClr val="bg1"/>
                </a:solidFill>
              </a:rPr>
              <a:t>node.js</a:t>
            </a:r>
            <a:r>
              <a:rPr lang="en-US" sz="1500" dirty="0">
                <a:solidFill>
                  <a:schemeClr val="bg1"/>
                </a:solidFill>
              </a:rPr>
              <a:t> and react to establish a link between the database and the webapp</a:t>
            </a:r>
          </a:p>
          <a:p>
            <a:pPr marL="285750" indent="-285750">
              <a:buClr>
                <a:schemeClr val="accent5">
                  <a:lumMod val="50000"/>
                </a:schemeClr>
              </a:buClr>
              <a:buFont typeface="Arial" panose="020B0604020202020204" pitchFamily="34" charset="0"/>
              <a:buChar char="•"/>
            </a:pPr>
            <a:r>
              <a:rPr lang="en-US" sz="1500" dirty="0">
                <a:solidFill>
                  <a:schemeClr val="bg1"/>
                </a:solidFill>
              </a:rPr>
              <a:t>This allows us to make quicker and easier changes to the database whenever it becomes necessary (i.e. we are contacted by the data contributor to update metadata on a cell or the provided data is incorrect)</a:t>
            </a:r>
          </a:p>
          <a:p>
            <a:pPr marL="285750" indent="-285750">
              <a:buClr>
                <a:schemeClr val="accent5">
                  <a:lumMod val="50000"/>
                </a:schemeClr>
              </a:buClr>
              <a:buFont typeface="Arial" panose="020B0604020202020204" pitchFamily="34" charset="0"/>
              <a:buChar char="•"/>
            </a:pPr>
            <a:r>
              <a:rPr lang="en-US" sz="1500" dirty="0">
                <a:solidFill>
                  <a:schemeClr val="bg1"/>
                </a:solidFill>
              </a:rPr>
              <a:t>This combination of react, node.js, and SQL has enabled us to create editing tools that are independent of a dataset’s metadata schema, which will allow us to accept various metadata formats from our different contributors</a:t>
            </a:r>
          </a:p>
          <a:p>
            <a:pPr indent="-228600">
              <a:buClr>
                <a:schemeClr val="accent5">
                  <a:lumMod val="50000"/>
                </a:schemeClr>
              </a:buClr>
              <a:buFont typeface="Arial" panose="020B0604020202020204" pitchFamily="34" charset="0"/>
              <a:buChar char="•"/>
            </a:pPr>
            <a:endParaRPr lang="en-US" sz="1500" dirty="0">
              <a:solidFill>
                <a:schemeClr val="bg1"/>
              </a:solidFill>
            </a:endParaRPr>
          </a:p>
        </p:txBody>
      </p:sp>
      <p:pic>
        <p:nvPicPr>
          <p:cNvPr id="8" name="Picture 7" descr="Diagram, engineering drawing&#10;&#10;Description automatically generated">
            <a:extLst>
              <a:ext uri="{FF2B5EF4-FFF2-40B4-BE49-F238E27FC236}">
                <a16:creationId xmlns:a16="http://schemas.microsoft.com/office/drawing/2014/main" id="{B235C1FF-DBAF-5443-A35A-328B095CD621}"/>
              </a:ext>
            </a:extLst>
          </p:cNvPr>
          <p:cNvPicPr>
            <a:picLocks noChangeAspect="1"/>
          </p:cNvPicPr>
          <p:nvPr/>
        </p:nvPicPr>
        <p:blipFill rotWithShape="1">
          <a:blip r:embed="rId3"/>
          <a:srcRect l="14818" t="13411" r="43945" b="15382"/>
          <a:stretch/>
        </p:blipFill>
        <p:spPr>
          <a:xfrm>
            <a:off x="6442613" y="92528"/>
            <a:ext cx="3368652" cy="6628947"/>
          </a:xfrm>
          <a:prstGeom prst="rect">
            <a:avLst/>
          </a:prstGeom>
          <a:effectLst>
            <a:glow rad="331068">
              <a:schemeClr val="accent5">
                <a:lumMod val="50000"/>
                <a:alpha val="40000"/>
              </a:schemeClr>
            </a:glow>
          </a:effectLst>
        </p:spPr>
      </p:pic>
      <p:sp>
        <p:nvSpPr>
          <p:cNvPr id="3" name="Slide Number Placeholder 2">
            <a:extLst>
              <a:ext uri="{FF2B5EF4-FFF2-40B4-BE49-F238E27FC236}">
                <a16:creationId xmlns:a16="http://schemas.microsoft.com/office/drawing/2014/main" id="{92D2E4A8-D98D-B646-B269-A273F31F91C6}"/>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fld id="{2E94512F-4FCD-4B8F-9303-F99597583EE2}" type="slidenum">
              <a:rPr lang="en-US" sz="1200" smtClean="0">
                <a:solidFill>
                  <a:schemeClr val="tx1">
                    <a:tint val="75000"/>
                  </a:schemeClr>
                </a:solidFill>
                <a:latin typeface="+mn-lt"/>
              </a:rPr>
              <a:pPr algn="r">
                <a:spcAft>
                  <a:spcPts val="600"/>
                </a:spcAft>
              </a:pPr>
              <a:t>12</a:t>
            </a:fld>
            <a:endParaRPr lang="en-US" sz="1200">
              <a:solidFill>
                <a:schemeClr val="tx1">
                  <a:tint val="75000"/>
                </a:schemeClr>
              </a:solidFill>
              <a:latin typeface="+mn-lt"/>
            </a:endParaRPr>
          </a:p>
        </p:txBody>
      </p:sp>
      <p:sp>
        <p:nvSpPr>
          <p:cNvPr id="9" name="TextBox 8">
            <a:extLst>
              <a:ext uri="{FF2B5EF4-FFF2-40B4-BE49-F238E27FC236}">
                <a16:creationId xmlns:a16="http://schemas.microsoft.com/office/drawing/2014/main" id="{D1ED30B5-F738-E84E-90AD-0C3DD27236F9}"/>
              </a:ext>
            </a:extLst>
          </p:cNvPr>
          <p:cNvSpPr txBox="1"/>
          <p:nvPr/>
        </p:nvSpPr>
        <p:spPr>
          <a:xfrm>
            <a:off x="4582886" y="6204857"/>
            <a:ext cx="0" cy="0"/>
          </a:xfrm>
          <a:prstGeom prst="rect">
            <a:avLst/>
          </a:prstGeom>
        </p:spPr>
        <p:txBody>
          <a:bodyPr vert="horz" wrap="none" lIns="91440" tIns="45720" rIns="91440" bIns="45720" rtlCol="0">
            <a:noAutofit/>
          </a:bodyPr>
          <a:lstStyle/>
          <a:p>
            <a:pPr algn="l"/>
            <a:endParaRPr lang="en-US" dirty="0"/>
          </a:p>
        </p:txBody>
      </p:sp>
      <p:sp>
        <p:nvSpPr>
          <p:cNvPr id="10" name="TextBox 9">
            <a:extLst>
              <a:ext uri="{FF2B5EF4-FFF2-40B4-BE49-F238E27FC236}">
                <a16:creationId xmlns:a16="http://schemas.microsoft.com/office/drawing/2014/main" id="{66D08DD3-520E-8949-A998-9C61E4010E79}"/>
              </a:ext>
            </a:extLst>
          </p:cNvPr>
          <p:cNvSpPr txBox="1"/>
          <p:nvPr/>
        </p:nvSpPr>
        <p:spPr>
          <a:xfrm>
            <a:off x="4615543" y="272143"/>
            <a:ext cx="0" cy="0"/>
          </a:xfrm>
          <a:prstGeom prst="rect">
            <a:avLst/>
          </a:prstGeom>
        </p:spPr>
        <p:txBody>
          <a:bodyPr vert="horz" wrap="none" lIns="91440" tIns="45720" rIns="91440" bIns="45720" rtlCol="0">
            <a:noAutofit/>
          </a:bodyPr>
          <a:lstStyle/>
          <a:p>
            <a:pPr algn="l"/>
            <a:endParaRPr lang="en-US" dirty="0"/>
          </a:p>
        </p:txBody>
      </p:sp>
      <p:sp>
        <p:nvSpPr>
          <p:cNvPr id="11" name="TextBox 10">
            <a:extLst>
              <a:ext uri="{FF2B5EF4-FFF2-40B4-BE49-F238E27FC236}">
                <a16:creationId xmlns:a16="http://schemas.microsoft.com/office/drawing/2014/main" id="{E566E083-5483-B242-99B7-4D337284E267}"/>
              </a:ext>
            </a:extLst>
          </p:cNvPr>
          <p:cNvSpPr txBox="1"/>
          <p:nvPr/>
        </p:nvSpPr>
        <p:spPr>
          <a:xfrm>
            <a:off x="4669971" y="6172200"/>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178108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CFA597-801C-FA4C-939E-D75D021DDBC6}"/>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dirty="0">
                <a:solidFill>
                  <a:schemeClr val="tx1"/>
                </a:solidFill>
              </a:rPr>
              <a:t>Metadata Editing Interface</a:t>
            </a:r>
          </a:p>
        </p:txBody>
      </p:sp>
      <p:sp>
        <p:nvSpPr>
          <p:cNvPr id="17" name="Rectangle 1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5C87E365-67A7-EC4F-83BD-5399B2937FAE}"/>
              </a:ext>
            </a:extLst>
          </p:cNvPr>
          <p:cNvSpPr txBox="1"/>
          <p:nvPr/>
        </p:nvSpPr>
        <p:spPr>
          <a:xfrm>
            <a:off x="5351164" y="640080"/>
            <a:ext cx="6002636" cy="1645920"/>
          </a:xfrm>
          <a:prstGeom prst="rect">
            <a:avLst/>
          </a:prstGeom>
        </p:spPr>
        <p:txBody>
          <a:bodyPr vert="horz" lIns="91440" tIns="45720" rIns="91440" bIns="45720" rtlCol="0" anchor="ctr">
            <a:normAutofit/>
          </a:bodyPr>
          <a:lstStyle/>
          <a:p>
            <a:pPr>
              <a:lnSpc>
                <a:spcPct val="90000"/>
              </a:lnSpc>
              <a:spcAft>
                <a:spcPts val="600"/>
              </a:spcAft>
            </a:pPr>
            <a:r>
              <a:rPr lang="en-US" dirty="0"/>
              <a:t>The table synchronously displays all the data currently in the database metadata table along with buttons to edit, delete and create cells. It also supports search functionality in each column. </a:t>
            </a:r>
          </a:p>
          <a:p>
            <a:pPr indent="-228600">
              <a:lnSpc>
                <a:spcPct val="90000"/>
              </a:lnSpc>
              <a:spcAft>
                <a:spcPts val="600"/>
              </a:spcAft>
              <a:buFont typeface="Arial" panose="020B0604020202020204" pitchFamily="34" charset="0"/>
              <a:buChar char="•"/>
            </a:pPr>
            <a:endParaRPr lang="en-US" dirty="0"/>
          </a:p>
        </p:txBody>
      </p:sp>
      <p:pic>
        <p:nvPicPr>
          <p:cNvPr id="5" name="Picture 4" descr="Graphical user interface&#10;&#10;Description automatically generated">
            <a:extLst>
              <a:ext uri="{FF2B5EF4-FFF2-40B4-BE49-F238E27FC236}">
                <a16:creationId xmlns:a16="http://schemas.microsoft.com/office/drawing/2014/main" id="{F8F50BBB-387C-AC46-9640-B6B2C97DB689}"/>
              </a:ext>
            </a:extLst>
          </p:cNvPr>
          <p:cNvPicPr>
            <a:picLocks noChangeAspect="1"/>
          </p:cNvPicPr>
          <p:nvPr/>
        </p:nvPicPr>
        <p:blipFill>
          <a:blip r:embed="rId2"/>
          <a:stretch>
            <a:fillRect/>
          </a:stretch>
        </p:blipFill>
        <p:spPr>
          <a:xfrm>
            <a:off x="861613" y="2734056"/>
            <a:ext cx="10557166" cy="3483864"/>
          </a:xfrm>
          <a:prstGeom prst="rect">
            <a:avLst/>
          </a:prstGeom>
        </p:spPr>
      </p:pic>
      <p:sp>
        <p:nvSpPr>
          <p:cNvPr id="3" name="Slide Number Placeholder 2">
            <a:extLst>
              <a:ext uri="{FF2B5EF4-FFF2-40B4-BE49-F238E27FC236}">
                <a16:creationId xmlns:a16="http://schemas.microsoft.com/office/drawing/2014/main" id="{76844CC9-A31E-E446-B094-6367873E775E}"/>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lgn="r">
              <a:spcAft>
                <a:spcPts val="600"/>
              </a:spcAft>
            </a:pPr>
            <a:fld id="{2E94512F-4FCD-4B8F-9303-F99597583EE2}" type="slidenum">
              <a:rPr lang="en-US" sz="1200">
                <a:solidFill>
                  <a:schemeClr val="tx1">
                    <a:lumMod val="50000"/>
                    <a:lumOff val="50000"/>
                  </a:schemeClr>
                </a:solidFill>
                <a:latin typeface="+mn-lt"/>
              </a:rPr>
              <a:pPr algn="r">
                <a:spcAft>
                  <a:spcPts val="600"/>
                </a:spcAft>
              </a:pPr>
              <a:t>13</a:t>
            </a:fld>
            <a:endParaRPr lang="en-US" sz="1200">
              <a:solidFill>
                <a:schemeClr val="tx1">
                  <a:lumMod val="50000"/>
                  <a:lumOff val="50000"/>
                </a:schemeClr>
              </a:solidFill>
              <a:latin typeface="+mn-lt"/>
            </a:endParaRPr>
          </a:p>
        </p:txBody>
      </p:sp>
      <p:sp>
        <p:nvSpPr>
          <p:cNvPr id="7" name="TextBox 6">
            <a:extLst>
              <a:ext uri="{FF2B5EF4-FFF2-40B4-BE49-F238E27FC236}">
                <a16:creationId xmlns:a16="http://schemas.microsoft.com/office/drawing/2014/main" id="{D8E958B2-F46A-D54F-803C-E1194A318ECB}"/>
              </a:ext>
            </a:extLst>
          </p:cNvPr>
          <p:cNvSpPr txBox="1"/>
          <p:nvPr/>
        </p:nvSpPr>
        <p:spPr>
          <a:xfrm>
            <a:off x="3892378" y="5350476"/>
            <a:ext cx="4658498" cy="914400"/>
          </a:xfrm>
          <a:prstGeom prst="rect">
            <a:avLst/>
          </a:prstGeom>
        </p:spPr>
        <p:txBody>
          <a:bodyPr vert="horz" wrap="none" lIns="91440" tIns="45720" rIns="91440" bIns="45720" rtlCol="0">
            <a:noAutofit/>
          </a:bodyPr>
          <a:lstStyle/>
          <a:p>
            <a:pPr algn="l"/>
            <a:endParaRPr lang="en-US" dirty="0"/>
          </a:p>
        </p:txBody>
      </p:sp>
      <p:sp>
        <p:nvSpPr>
          <p:cNvPr id="9" name="TextBox 8">
            <a:extLst>
              <a:ext uri="{FF2B5EF4-FFF2-40B4-BE49-F238E27FC236}">
                <a16:creationId xmlns:a16="http://schemas.microsoft.com/office/drawing/2014/main" id="{41CA3457-2C2B-3145-AD3B-BCE6D6182E13}"/>
              </a:ext>
            </a:extLst>
          </p:cNvPr>
          <p:cNvSpPr txBox="1"/>
          <p:nvPr/>
        </p:nvSpPr>
        <p:spPr>
          <a:xfrm>
            <a:off x="1322173" y="6356350"/>
            <a:ext cx="2259228" cy="365125"/>
          </a:xfrm>
          <a:prstGeom prst="rect">
            <a:avLst/>
          </a:prstGeom>
        </p:spPr>
        <p:txBody>
          <a:bodyPr vert="horz" wrap="none" lIns="91440" tIns="45720" rIns="91440" bIns="45720" rtlCol="0">
            <a:noAutofit/>
          </a:bodyPr>
          <a:lstStyle/>
          <a:p>
            <a:pPr algn="l"/>
            <a:endParaRPr lang="en-US" dirty="0"/>
          </a:p>
        </p:txBody>
      </p:sp>
      <p:sp>
        <p:nvSpPr>
          <p:cNvPr id="10" name="TextBox 9">
            <a:extLst>
              <a:ext uri="{FF2B5EF4-FFF2-40B4-BE49-F238E27FC236}">
                <a16:creationId xmlns:a16="http://schemas.microsoft.com/office/drawing/2014/main" id="{68B18A52-5CE9-7B49-8280-99E107E3EA94}"/>
              </a:ext>
            </a:extLst>
          </p:cNvPr>
          <p:cNvSpPr txBox="1"/>
          <p:nvPr/>
        </p:nvSpPr>
        <p:spPr>
          <a:xfrm>
            <a:off x="861613" y="6348017"/>
            <a:ext cx="3937459" cy="365125"/>
          </a:xfrm>
          <a:prstGeom prst="rect">
            <a:avLst/>
          </a:prstGeom>
        </p:spPr>
        <p:txBody>
          <a:bodyPr vert="horz" wrap="square" lIns="91440" tIns="45720" rIns="91440" bIns="45720" rtlCol="0">
            <a:noAutofit/>
          </a:bodyPr>
          <a:lstStyle/>
          <a:p>
            <a:pPr algn="l"/>
            <a:r>
              <a:rPr lang="en-US" sz="1200" dirty="0"/>
              <a:t>Image of the React interface</a:t>
            </a:r>
          </a:p>
        </p:txBody>
      </p:sp>
      <p:sp>
        <p:nvSpPr>
          <p:cNvPr id="11" name="TextBox 10">
            <a:extLst>
              <a:ext uri="{FF2B5EF4-FFF2-40B4-BE49-F238E27FC236}">
                <a16:creationId xmlns:a16="http://schemas.microsoft.com/office/drawing/2014/main" id="{4E96EDF0-EF86-B64F-A011-DB50346EC7EA}"/>
              </a:ext>
            </a:extLst>
          </p:cNvPr>
          <p:cNvSpPr txBox="1"/>
          <p:nvPr/>
        </p:nvSpPr>
        <p:spPr>
          <a:xfrm>
            <a:off x="1816443" y="6474941"/>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271829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4AF3-B87D-324D-A956-844F12C2339D}"/>
              </a:ext>
            </a:extLst>
          </p:cNvPr>
          <p:cNvSpPr>
            <a:spLocks noGrp="1"/>
          </p:cNvSpPr>
          <p:nvPr>
            <p:ph type="title"/>
          </p:nvPr>
        </p:nvSpPr>
        <p:spPr>
          <a:xfrm>
            <a:off x="413216" y="90872"/>
            <a:ext cx="9766786" cy="748146"/>
          </a:xfrm>
        </p:spPr>
        <p:txBody>
          <a:bodyPr/>
          <a:lstStyle/>
          <a:p>
            <a:r>
              <a:rPr lang="en-US" dirty="0"/>
              <a:t>Managing data connections and visualizations with </a:t>
            </a:r>
            <a:r>
              <a:rPr lang="en-US" dirty="0" err="1"/>
              <a:t>Redash</a:t>
            </a:r>
            <a:endParaRPr lang="en-US" dirty="0"/>
          </a:p>
        </p:txBody>
      </p:sp>
      <p:sp>
        <p:nvSpPr>
          <p:cNvPr id="3" name="Slide Number Placeholder 2">
            <a:extLst>
              <a:ext uri="{FF2B5EF4-FFF2-40B4-BE49-F238E27FC236}">
                <a16:creationId xmlns:a16="http://schemas.microsoft.com/office/drawing/2014/main" id="{43AA14E3-2F58-BC49-9A8B-024EB97858C4}"/>
              </a:ext>
            </a:extLst>
          </p:cNvPr>
          <p:cNvSpPr>
            <a:spLocks noGrp="1"/>
          </p:cNvSpPr>
          <p:nvPr>
            <p:ph type="sldNum" sz="quarter" idx="10"/>
          </p:nvPr>
        </p:nvSpPr>
        <p:spPr/>
        <p:txBody>
          <a:bodyPr/>
          <a:lstStyle/>
          <a:p>
            <a:fld id="{2E94512F-4FCD-4B8F-9303-F99597583EE2}" type="slidenum">
              <a:rPr lang="en-US" smtClean="0"/>
              <a:pPr/>
              <a:t>14</a:t>
            </a:fld>
            <a:endParaRPr lang="en-US" dirty="0"/>
          </a:p>
        </p:txBody>
      </p:sp>
      <p:sp>
        <p:nvSpPr>
          <p:cNvPr id="4" name="Text Placeholder 3">
            <a:extLst>
              <a:ext uri="{FF2B5EF4-FFF2-40B4-BE49-F238E27FC236}">
                <a16:creationId xmlns:a16="http://schemas.microsoft.com/office/drawing/2014/main" id="{D7595740-0EA1-D342-9E81-321AEFC2E1EE}"/>
              </a:ext>
            </a:extLst>
          </p:cNvPr>
          <p:cNvSpPr>
            <a:spLocks noGrp="1"/>
          </p:cNvSpPr>
          <p:nvPr>
            <p:ph type="body" sz="quarter" idx="11"/>
          </p:nvPr>
        </p:nvSpPr>
        <p:spPr>
          <a:xfrm>
            <a:off x="413216" y="1159703"/>
            <a:ext cx="9767104" cy="5049838"/>
          </a:xfrm>
        </p:spPr>
        <p:txBody>
          <a:bodyPr>
            <a:normAutofit/>
          </a:bodyPr>
          <a:lstStyle/>
          <a:p>
            <a:r>
              <a:rPr lang="en-US" sz="1400" dirty="0"/>
              <a:t>1) Create a New Data Source                                   2) Build Data Queries</a:t>
            </a:r>
          </a:p>
        </p:txBody>
      </p:sp>
      <p:pic>
        <p:nvPicPr>
          <p:cNvPr id="5" name="Picture 4">
            <a:extLst>
              <a:ext uri="{FF2B5EF4-FFF2-40B4-BE49-F238E27FC236}">
                <a16:creationId xmlns:a16="http://schemas.microsoft.com/office/drawing/2014/main" id="{4E7A12D1-8CA0-104F-A743-FFD1E8E5FE8E}"/>
              </a:ext>
            </a:extLst>
          </p:cNvPr>
          <p:cNvPicPr/>
          <p:nvPr/>
        </p:nvPicPr>
        <p:blipFill rotWithShape="1">
          <a:blip r:embed="rId3"/>
          <a:srcRect l="28884" t="13303" r="29755" b="2686"/>
          <a:stretch/>
        </p:blipFill>
        <p:spPr bwMode="auto">
          <a:xfrm>
            <a:off x="1152901" y="1432804"/>
            <a:ext cx="1678947" cy="2636954"/>
          </a:xfrm>
          <a:prstGeom prst="rect">
            <a:avLst/>
          </a:prstGeom>
          <a:ln>
            <a:noFill/>
          </a:ln>
          <a:extLst>
            <a:ext uri="{53640926-AAD7-44D8-BBD7-CCE9431645EC}">
              <a14:shadowObscured xmlns:a14="http://schemas.microsoft.com/office/drawing/2010/main"/>
            </a:ext>
          </a:extLst>
        </p:spPr>
      </p:pic>
      <p:pic>
        <p:nvPicPr>
          <p:cNvPr id="6" name="Picture 3">
            <a:extLst>
              <a:ext uri="{FF2B5EF4-FFF2-40B4-BE49-F238E27FC236}">
                <a16:creationId xmlns:a16="http://schemas.microsoft.com/office/drawing/2014/main" id="{BA739255-1374-F74D-BD1C-178121F55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184" y="1592773"/>
            <a:ext cx="6820272" cy="18362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F60F39AD-E34D-2641-B7E2-7B04AC7B0E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7606" b="5393"/>
          <a:stretch/>
        </p:blipFill>
        <p:spPr bwMode="auto">
          <a:xfrm>
            <a:off x="1152902" y="4390443"/>
            <a:ext cx="2674337" cy="24675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6AE482C-E12A-AE48-BFA6-14C76ABFE96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894" t="9271"/>
          <a:stretch/>
        </p:blipFill>
        <p:spPr bwMode="auto">
          <a:xfrm>
            <a:off x="4448854" y="4036003"/>
            <a:ext cx="4157598" cy="27311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A97ED3-60A2-8946-9436-E9BB94E46656}"/>
              </a:ext>
            </a:extLst>
          </p:cNvPr>
          <p:cNvSpPr txBox="1"/>
          <p:nvPr/>
        </p:nvSpPr>
        <p:spPr>
          <a:xfrm>
            <a:off x="715617" y="4293704"/>
            <a:ext cx="0" cy="0"/>
          </a:xfrm>
          <a:prstGeom prst="rect">
            <a:avLst/>
          </a:prstGeom>
        </p:spPr>
        <p:txBody>
          <a:bodyPr vert="horz" wrap="none" lIns="91440" tIns="45720" rIns="91440" bIns="45720" rtlCol="0">
            <a:noAutofit/>
          </a:bodyPr>
          <a:lstStyle/>
          <a:p>
            <a:pPr algn="l"/>
            <a:endParaRPr lang="en-US" dirty="0"/>
          </a:p>
        </p:txBody>
      </p:sp>
      <p:sp>
        <p:nvSpPr>
          <p:cNvPr id="12" name="TextBox 11">
            <a:extLst>
              <a:ext uri="{FF2B5EF4-FFF2-40B4-BE49-F238E27FC236}">
                <a16:creationId xmlns:a16="http://schemas.microsoft.com/office/drawing/2014/main" id="{FF1613EC-3992-FD49-A2A5-B2FFA6A52753}"/>
              </a:ext>
            </a:extLst>
          </p:cNvPr>
          <p:cNvSpPr txBox="1"/>
          <p:nvPr/>
        </p:nvSpPr>
        <p:spPr>
          <a:xfrm>
            <a:off x="1285461" y="4479235"/>
            <a:ext cx="0" cy="0"/>
          </a:xfrm>
          <a:prstGeom prst="rect">
            <a:avLst/>
          </a:prstGeom>
        </p:spPr>
        <p:txBody>
          <a:bodyPr vert="horz" wrap="none" lIns="91440" tIns="45720" rIns="91440" bIns="45720" rtlCol="0">
            <a:noAutofit/>
          </a:bodyPr>
          <a:lstStyle/>
          <a:p>
            <a:pPr algn="l"/>
            <a:endParaRPr lang="en-US" dirty="0"/>
          </a:p>
        </p:txBody>
      </p:sp>
      <p:sp>
        <p:nvSpPr>
          <p:cNvPr id="20" name="Rectangle 19">
            <a:extLst>
              <a:ext uri="{FF2B5EF4-FFF2-40B4-BE49-F238E27FC236}">
                <a16:creationId xmlns:a16="http://schemas.microsoft.com/office/drawing/2014/main" id="{C6241556-D7FD-0D48-8F19-13C0221FE53D}"/>
              </a:ext>
            </a:extLst>
          </p:cNvPr>
          <p:cNvSpPr/>
          <p:nvPr/>
        </p:nvSpPr>
        <p:spPr>
          <a:xfrm>
            <a:off x="4448854" y="4023860"/>
            <a:ext cx="2412840" cy="307777"/>
          </a:xfrm>
          <a:prstGeom prst="rect">
            <a:avLst/>
          </a:prstGeom>
        </p:spPr>
        <p:txBody>
          <a:bodyPr wrap="none">
            <a:spAutoFit/>
          </a:bodyPr>
          <a:lstStyle/>
          <a:p>
            <a:r>
              <a:rPr lang="en-US" sz="1400" dirty="0"/>
              <a:t>4) Manipulate Visualizations</a:t>
            </a:r>
          </a:p>
        </p:txBody>
      </p:sp>
      <p:sp>
        <p:nvSpPr>
          <p:cNvPr id="22" name="TextBox 21">
            <a:extLst>
              <a:ext uri="{FF2B5EF4-FFF2-40B4-BE49-F238E27FC236}">
                <a16:creationId xmlns:a16="http://schemas.microsoft.com/office/drawing/2014/main" id="{9BC49AB7-7B6E-254D-B91E-210A48023D4F}"/>
              </a:ext>
            </a:extLst>
          </p:cNvPr>
          <p:cNvSpPr txBox="1"/>
          <p:nvPr/>
        </p:nvSpPr>
        <p:spPr>
          <a:xfrm>
            <a:off x="4850296" y="4346713"/>
            <a:ext cx="0" cy="0"/>
          </a:xfrm>
          <a:prstGeom prst="rect">
            <a:avLst/>
          </a:prstGeom>
        </p:spPr>
        <p:txBody>
          <a:bodyPr vert="horz" wrap="none" lIns="91440" tIns="45720" rIns="91440" bIns="45720" rtlCol="0">
            <a:noAutofit/>
          </a:bodyPr>
          <a:lstStyle/>
          <a:p>
            <a:pPr algn="l"/>
            <a:endParaRPr lang="en-US" dirty="0"/>
          </a:p>
        </p:txBody>
      </p:sp>
      <p:sp>
        <p:nvSpPr>
          <p:cNvPr id="24" name="Rectangle 23">
            <a:extLst>
              <a:ext uri="{FF2B5EF4-FFF2-40B4-BE49-F238E27FC236}">
                <a16:creationId xmlns:a16="http://schemas.microsoft.com/office/drawing/2014/main" id="{6037FF2D-1804-B547-BC67-81C9958B7C09}"/>
              </a:ext>
            </a:extLst>
          </p:cNvPr>
          <p:cNvSpPr/>
          <p:nvPr/>
        </p:nvSpPr>
        <p:spPr>
          <a:xfrm>
            <a:off x="413216" y="4023860"/>
            <a:ext cx="1915909" cy="307777"/>
          </a:xfrm>
          <a:prstGeom prst="rect">
            <a:avLst/>
          </a:prstGeom>
        </p:spPr>
        <p:txBody>
          <a:bodyPr wrap="none">
            <a:spAutoFit/>
          </a:bodyPr>
          <a:lstStyle/>
          <a:p>
            <a:r>
              <a:rPr lang="en-US" sz="1400" dirty="0"/>
              <a:t>3) Build Visualizations</a:t>
            </a:r>
          </a:p>
        </p:txBody>
      </p:sp>
    </p:spTree>
    <p:extLst>
      <p:ext uri="{BB962C8B-B14F-4D97-AF65-F5344CB8AC3E}">
        <p14:creationId xmlns:p14="http://schemas.microsoft.com/office/powerpoint/2010/main" val="38224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A66FD2-3600-8945-AC11-FC5B762FE30B}"/>
              </a:ext>
            </a:extLst>
          </p:cNvPr>
          <p:cNvSpPr>
            <a:spLocks noGrp="1"/>
          </p:cNvSpPr>
          <p:nvPr>
            <p:ph type="sldNum" sz="quarter" idx="11"/>
          </p:nvPr>
        </p:nvSpPr>
        <p:spPr/>
        <p:txBody>
          <a:bodyPr/>
          <a:lstStyle/>
          <a:p>
            <a:fld id="{2E94512F-4FCD-4B8F-9303-F99597583EE2}" type="slidenum">
              <a:rPr lang="en-US" smtClean="0"/>
              <a:pPr/>
              <a:t>15</a:t>
            </a:fld>
            <a:endParaRPr lang="en-US"/>
          </a:p>
        </p:txBody>
      </p:sp>
      <p:sp>
        <p:nvSpPr>
          <p:cNvPr id="7" name="Title 6">
            <a:extLst>
              <a:ext uri="{FF2B5EF4-FFF2-40B4-BE49-F238E27FC236}">
                <a16:creationId xmlns:a16="http://schemas.microsoft.com/office/drawing/2014/main" id="{8DDBBE4C-5445-874A-9BB3-5C76072D3FA2}"/>
              </a:ext>
            </a:extLst>
          </p:cNvPr>
          <p:cNvSpPr>
            <a:spLocks noGrp="1"/>
          </p:cNvSpPr>
          <p:nvPr>
            <p:ph type="title"/>
          </p:nvPr>
        </p:nvSpPr>
        <p:spPr/>
        <p:txBody>
          <a:bodyPr>
            <a:normAutofit/>
          </a:bodyPr>
          <a:lstStyle/>
          <a:p>
            <a:r>
              <a:rPr lang="en-US" sz="3000" dirty="0">
                <a:latin typeface="Gill Sans MT" panose="020B0502020104020203" pitchFamily="34" charset="77"/>
              </a:rPr>
              <a:t>Summary </a:t>
            </a:r>
          </a:p>
        </p:txBody>
      </p:sp>
      <p:sp>
        <p:nvSpPr>
          <p:cNvPr id="3" name="TextBox 2">
            <a:extLst>
              <a:ext uri="{FF2B5EF4-FFF2-40B4-BE49-F238E27FC236}">
                <a16:creationId xmlns:a16="http://schemas.microsoft.com/office/drawing/2014/main" id="{8183EE9A-9958-7B4E-9B0C-366CC14A014C}"/>
              </a:ext>
            </a:extLst>
          </p:cNvPr>
          <p:cNvSpPr txBox="1"/>
          <p:nvPr/>
        </p:nvSpPr>
        <p:spPr>
          <a:xfrm>
            <a:off x="1563757" y="2001078"/>
            <a:ext cx="0" cy="0"/>
          </a:xfrm>
          <a:prstGeom prst="rect">
            <a:avLst/>
          </a:prstGeom>
        </p:spPr>
        <p:txBody>
          <a:bodyPr vert="horz" wrap="none" lIns="91440" tIns="45720" rIns="91440" bIns="45720" rtlCol="0">
            <a:noAutofit/>
          </a:bodyPr>
          <a:lstStyle/>
          <a:p>
            <a:pPr algn="l"/>
            <a:endParaRPr lang="en-US" dirty="0"/>
          </a:p>
        </p:txBody>
      </p:sp>
      <p:sp>
        <p:nvSpPr>
          <p:cNvPr id="4" name="TextBox 3">
            <a:extLst>
              <a:ext uri="{FF2B5EF4-FFF2-40B4-BE49-F238E27FC236}">
                <a16:creationId xmlns:a16="http://schemas.microsoft.com/office/drawing/2014/main" id="{89578956-CDF5-1344-9C53-DE2DFCED205D}"/>
              </a:ext>
            </a:extLst>
          </p:cNvPr>
          <p:cNvSpPr txBox="1"/>
          <p:nvPr/>
        </p:nvSpPr>
        <p:spPr>
          <a:xfrm>
            <a:off x="2597426" y="1881809"/>
            <a:ext cx="0" cy="0"/>
          </a:xfrm>
          <a:prstGeom prst="rect">
            <a:avLst/>
          </a:prstGeom>
        </p:spPr>
        <p:txBody>
          <a:bodyPr vert="horz" wrap="none" lIns="91440" tIns="45720" rIns="91440" bIns="45720" rtlCol="0">
            <a:noAutofit/>
          </a:bodyPr>
          <a:lstStyle/>
          <a:p>
            <a:pPr algn="l"/>
            <a:endParaRPr lang="en-US" dirty="0"/>
          </a:p>
        </p:txBody>
      </p:sp>
      <p:sp>
        <p:nvSpPr>
          <p:cNvPr id="9" name="Content Placeholder 2">
            <a:extLst>
              <a:ext uri="{FF2B5EF4-FFF2-40B4-BE49-F238E27FC236}">
                <a16:creationId xmlns:a16="http://schemas.microsoft.com/office/drawing/2014/main" id="{4B5F40EC-5471-A14B-B7AF-002C0C3A0074}"/>
              </a:ext>
            </a:extLst>
          </p:cNvPr>
          <p:cNvSpPr txBox="1">
            <a:spLocks/>
          </p:cNvSpPr>
          <p:nvPr/>
        </p:nvSpPr>
        <p:spPr bwMode="auto">
          <a:xfrm>
            <a:off x="413534" y="1323093"/>
            <a:ext cx="11084059" cy="48197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Battery Archive is the first multi-institutional battery database with a lot of in-built functionality that allows users to filter, model, and visualize datasets all within one platform. </a:t>
            </a:r>
          </a:p>
          <a:p>
            <a:pPr marL="0" indent="0" defTabSz="914400">
              <a:buNone/>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To help improve upon Battery Archive’s existing infrastructure I contributed two main components: </a:t>
            </a:r>
          </a:p>
          <a:p>
            <a:pPr marL="800100" lvl="1" indent="-342900">
              <a:buFont typeface="+mj-lt"/>
              <a:buAutoNum type="arabicPeriod"/>
            </a:pPr>
            <a:r>
              <a:rPr lang="en-US" sz="1600" dirty="0">
                <a:latin typeface="Calibri" panose="020F0502020204030204" pitchFamily="34" charset="0"/>
                <a:cs typeface="Calibri" panose="020F0502020204030204" pitchFamily="34" charset="0"/>
              </a:rPr>
              <a:t>A dataset transfer system that can take datasets from any computer with a google cloud account and google </a:t>
            </a:r>
            <a:r>
              <a:rPr lang="en-US" sz="1600" dirty="0" err="1">
                <a:latin typeface="Calibri" panose="020F0502020204030204" pitchFamily="34" charset="0"/>
                <a:cs typeface="Calibri" panose="020F0502020204030204" pitchFamily="34" charset="0"/>
              </a:rPr>
              <a:t>sdk</a:t>
            </a:r>
            <a:r>
              <a:rPr lang="en-US" sz="1600" dirty="0">
                <a:latin typeface="Calibri" panose="020F0502020204030204" pitchFamily="34" charset="0"/>
                <a:cs typeface="Calibri" panose="020F0502020204030204" pitchFamily="34" charset="0"/>
              </a:rPr>
              <a:t> toolkit installed and upload them to a public write-only google storage bucket to then be automatically imported (the data import stage calculates additional quantities) to the BA database </a:t>
            </a:r>
          </a:p>
          <a:p>
            <a:pPr marL="800100" lvl="1" indent="-342900">
              <a:buFont typeface="+mj-lt"/>
              <a:buAutoNum type="arabicPeriod"/>
            </a:pPr>
            <a:endParaRPr lang="en-US" sz="1600" dirty="0">
              <a:latin typeface="Calibri" panose="020F0502020204030204" pitchFamily="34" charset="0"/>
              <a:cs typeface="Calibri" panose="020F0502020204030204" pitchFamily="34" charset="0"/>
            </a:endParaRPr>
          </a:p>
          <a:p>
            <a:pPr marL="800100" lvl="1" indent="-342900">
              <a:buFont typeface="+mj-lt"/>
              <a:buAutoNum type="arabicPeriod"/>
            </a:pPr>
            <a:r>
              <a:rPr lang="en-US" sz="1600" dirty="0">
                <a:latin typeface="Calibri" panose="020F0502020204030204" pitchFamily="34" charset="0"/>
                <a:cs typeface="Calibri" panose="020F0502020204030204" pitchFamily="34" charset="0"/>
              </a:rPr>
              <a:t>A metadata editing interface that will allow us to dynamically change metadata on the fly rather than having to reupload the entire dataset through the computationally intensive data import process. The metadata interface will also allow us to accept and modify different metadata schemas. </a:t>
            </a:r>
          </a:p>
          <a:p>
            <a:pPr defTabSz="9144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b="1"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b="1"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b="1"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027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2758-DFF2-FC4A-A9F8-66414C520E88}"/>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257794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FA45-1481-CA49-97BD-3A0D90F3C980}"/>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6500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6EEBF-80DC-4840-8ED1-746F96CBB8B0}"/>
              </a:ext>
            </a:extLst>
          </p:cNvPr>
          <p:cNvSpPr>
            <a:spLocks noGrp="1"/>
          </p:cNvSpPr>
          <p:nvPr>
            <p:ph type="sldNum" sz="quarter" idx="11"/>
          </p:nvPr>
        </p:nvSpPr>
        <p:spPr/>
        <p:txBody>
          <a:bodyPr/>
          <a:lstStyle/>
          <a:p>
            <a:fld id="{2E94512F-4FCD-4B8F-9303-F99597583EE2}" type="slidenum">
              <a:rPr lang="en-US" smtClean="0"/>
              <a:pPr/>
              <a:t>18</a:t>
            </a:fld>
            <a:endParaRPr lang="en-US"/>
          </a:p>
        </p:txBody>
      </p:sp>
      <p:sp>
        <p:nvSpPr>
          <p:cNvPr id="7" name="Title 6">
            <a:extLst>
              <a:ext uri="{FF2B5EF4-FFF2-40B4-BE49-F238E27FC236}">
                <a16:creationId xmlns:a16="http://schemas.microsoft.com/office/drawing/2014/main" id="{F5594717-C6EC-734C-ACA5-05F96A7233C6}"/>
              </a:ext>
            </a:extLst>
          </p:cNvPr>
          <p:cNvSpPr>
            <a:spLocks noGrp="1"/>
          </p:cNvSpPr>
          <p:nvPr>
            <p:ph type="title"/>
          </p:nvPr>
        </p:nvSpPr>
        <p:spPr/>
        <p:txBody>
          <a:bodyPr/>
          <a:lstStyle/>
          <a:p>
            <a:r>
              <a:rPr lang="en-US" dirty="0"/>
              <a:t>Acknowledgments</a:t>
            </a:r>
          </a:p>
        </p:txBody>
      </p:sp>
      <p:sp>
        <p:nvSpPr>
          <p:cNvPr id="9" name="Text Placeholder 4">
            <a:extLst>
              <a:ext uri="{FF2B5EF4-FFF2-40B4-BE49-F238E27FC236}">
                <a16:creationId xmlns:a16="http://schemas.microsoft.com/office/drawing/2014/main" id="{1E60F74F-D9DE-2443-95E0-1DEE8E07B2E1}"/>
              </a:ext>
            </a:extLst>
          </p:cNvPr>
          <p:cNvSpPr txBox="1">
            <a:spLocks/>
          </p:cNvSpPr>
          <p:nvPr/>
        </p:nvSpPr>
        <p:spPr>
          <a:xfrm>
            <a:off x="519862" y="1123904"/>
            <a:ext cx="10711736" cy="3868226"/>
          </a:xfrm>
          <a:prstGeom prst="rect">
            <a:avLst/>
          </a:prstGeom>
        </p:spPr>
        <p:txBody>
          <a:bodyPr>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pPr>
            <a:r>
              <a:rPr lang="en-US" sz="1600" dirty="0">
                <a:latin typeface="Calibri" panose="020F0502020204030204" pitchFamily="34" charset="0"/>
                <a:cs typeface="Calibri" panose="020F0502020204030204" pitchFamily="34" charset="0"/>
              </a:rPr>
              <a:t>Funded by the U.S. Department of Energy, Office of Electricity, Energy Storage program. Dr. </a:t>
            </a:r>
            <a:r>
              <a:rPr lang="en-US" sz="1600" dirty="0" err="1">
                <a:latin typeface="Calibri" panose="020F0502020204030204" pitchFamily="34" charset="0"/>
                <a:cs typeface="Calibri" panose="020F0502020204030204" pitchFamily="34" charset="0"/>
              </a:rPr>
              <a:t>Imre</a:t>
            </a:r>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Gyuk</a:t>
            </a:r>
            <a:r>
              <a:rPr lang="en-US" sz="1600" dirty="0">
                <a:latin typeface="Calibri" panose="020F0502020204030204" pitchFamily="34" charset="0"/>
                <a:cs typeface="Calibri" panose="020F0502020204030204" pitchFamily="34" charset="0"/>
              </a:rPr>
              <a:t>, Program Director.</a:t>
            </a:r>
          </a:p>
          <a:p>
            <a:pPr algn="just">
              <a:lnSpc>
                <a:spcPct val="100000"/>
              </a:lnSpc>
              <a:spcBef>
                <a:spcPts val="0"/>
              </a:spcBef>
            </a:pPr>
            <a:endParaRPr lang="en-US" sz="1600" dirty="0">
              <a:latin typeface="Calibri" panose="020F0502020204030204" pitchFamily="34" charset="0"/>
              <a:cs typeface="Calibri" panose="020F0502020204030204" pitchFamily="34" charset="0"/>
            </a:endParaRPr>
          </a:p>
          <a:p>
            <a:pPr algn="just">
              <a:lnSpc>
                <a:spcPct val="100000"/>
              </a:lnSpc>
              <a:spcBef>
                <a:spcPts val="0"/>
              </a:spcBef>
            </a:pPr>
            <a:r>
              <a:rPr lang="en-US" sz="1600" dirty="0">
                <a:latin typeface="Calibri" panose="020F0502020204030204" pitchFamily="34" charset="0"/>
                <a:cs typeface="Calibri" panose="020F0502020204030204" pitchFamily="34" charset="0"/>
              </a:rPr>
              <a:t>Early framework testers at CUNY Energy Institute: Sanjoy Banerjee, </a:t>
            </a:r>
            <a:r>
              <a:rPr lang="en-US" sz="1600" dirty="0" err="1">
                <a:latin typeface="Calibri" panose="020F0502020204030204" pitchFamily="34" charset="0"/>
                <a:cs typeface="Calibri" panose="020F0502020204030204" pitchFamily="34" charset="0"/>
              </a:rPr>
              <a:t>Jinchao</a:t>
            </a:r>
            <a:r>
              <a:rPr lang="en-US" sz="1600" dirty="0">
                <a:latin typeface="Calibri" panose="020F0502020204030204" pitchFamily="34" charset="0"/>
                <a:cs typeface="Calibri" panose="020F0502020204030204" pitchFamily="34" charset="0"/>
              </a:rPr>
              <a:t> Huang, Andreas Savva, Gautam Yadav</a:t>
            </a:r>
          </a:p>
          <a:p>
            <a:pPr algn="just">
              <a:lnSpc>
                <a:spcPct val="100000"/>
              </a:lnSpc>
              <a:spcBef>
                <a:spcPts val="0"/>
              </a:spcBef>
            </a:pPr>
            <a:r>
              <a:rPr lang="en-US" sz="1600" dirty="0">
                <a:latin typeface="Calibri" panose="020F0502020204030204" pitchFamily="34" charset="0"/>
                <a:cs typeface="Calibri" panose="020F0502020204030204" pitchFamily="34" charset="0"/>
              </a:rPr>
              <a:t>Front end: Sam Roberts-Baca (SNL)</a:t>
            </a:r>
          </a:p>
          <a:p>
            <a:pPr algn="just">
              <a:lnSpc>
                <a:spcPct val="100000"/>
              </a:lnSpc>
              <a:spcBef>
                <a:spcPts val="0"/>
              </a:spcBef>
            </a:pPr>
            <a:r>
              <a:rPr lang="en-US" sz="1600" dirty="0">
                <a:latin typeface="Calibri" panose="020F0502020204030204" pitchFamily="34" charset="0"/>
                <a:cs typeface="Calibri" panose="020F0502020204030204" pitchFamily="34" charset="0"/>
              </a:rPr>
              <a:t>Database: Mark </a:t>
            </a:r>
            <a:r>
              <a:rPr lang="en-US" sz="1600" dirty="0" err="1">
                <a:latin typeface="Calibri" panose="020F0502020204030204" pitchFamily="34" charset="0"/>
                <a:cs typeface="Calibri" panose="020F0502020204030204" pitchFamily="34" charset="0"/>
              </a:rPr>
              <a:t>Spoonamore</a:t>
            </a:r>
            <a:r>
              <a:rPr lang="en-US" sz="1600" dirty="0">
                <a:latin typeface="Calibri" panose="020F0502020204030204" pitchFamily="34" charset="0"/>
                <a:cs typeface="Calibri" panose="020F0502020204030204" pitchFamily="34" charset="0"/>
              </a:rPr>
              <a:t> (SNL)</a:t>
            </a:r>
          </a:p>
          <a:p>
            <a:pPr algn="just">
              <a:lnSpc>
                <a:spcPct val="100000"/>
              </a:lnSpc>
              <a:spcBef>
                <a:spcPts val="0"/>
              </a:spcBef>
            </a:pPr>
            <a:r>
              <a:rPr lang="en-US" sz="1600" dirty="0">
                <a:latin typeface="Calibri" panose="020F0502020204030204" pitchFamily="34" charset="0"/>
                <a:cs typeface="Calibri" panose="020F0502020204030204" pitchFamily="34" charset="0"/>
              </a:rPr>
              <a:t>Early site feedback: Matthieu </a:t>
            </a:r>
            <a:r>
              <a:rPr lang="en-US" sz="1600" dirty="0" err="1">
                <a:latin typeface="Calibri" panose="020F0502020204030204" pitchFamily="34" charset="0"/>
                <a:cs typeface="Calibri" panose="020F0502020204030204" pitchFamily="34" charset="0"/>
              </a:rPr>
              <a:t>Dubarry</a:t>
            </a:r>
            <a:r>
              <a:rPr lang="en-US" sz="1600" dirty="0">
                <a:latin typeface="Calibri" panose="020F0502020204030204" pitchFamily="34" charset="0"/>
                <a:cs typeface="Calibri" panose="020F0502020204030204" pitchFamily="34" charset="0"/>
              </a:rPr>
              <a:t> (HNEI)</a:t>
            </a:r>
          </a:p>
          <a:p>
            <a:pPr algn="just">
              <a:lnSpc>
                <a:spcPct val="100000"/>
              </a:lnSpc>
              <a:spcBef>
                <a:spcPts val="0"/>
              </a:spcBef>
            </a:pPr>
            <a:endParaRPr lang="en-US" sz="1600" dirty="0">
              <a:latin typeface="Calibri" panose="020F0502020204030204" pitchFamily="34" charset="0"/>
              <a:cs typeface="Calibri" panose="020F0502020204030204" pitchFamily="34" charset="0"/>
            </a:endParaRPr>
          </a:p>
          <a:p>
            <a:pPr algn="just">
              <a:lnSpc>
                <a:spcPct val="100000"/>
              </a:lnSpc>
              <a:spcBef>
                <a:spcPts val="0"/>
              </a:spcBef>
            </a:pPr>
            <a:r>
              <a:rPr lang="en-US" sz="1600" dirty="0">
                <a:latin typeface="Calibri" panose="020F0502020204030204" pitchFamily="34" charset="0"/>
                <a:cs typeface="Calibri" panose="020F0502020204030204" pitchFamily="34" charset="0"/>
              </a:rPr>
              <a:t>Founders: Valerio De Angelis and Yuliya Preger</a:t>
            </a:r>
          </a:p>
          <a:p>
            <a:pPr>
              <a:lnSpc>
                <a:spcPct val="100000"/>
              </a:lnSpc>
              <a:spcBef>
                <a:spcPts val="0"/>
              </a:spcBef>
            </a:pPr>
            <a:endParaRPr lang="en-US" sz="1600" dirty="0">
              <a:latin typeface="Calibri" panose="020F0502020204030204" pitchFamily="34" charset="0"/>
              <a:cs typeface="Calibri" panose="020F0502020204030204" pitchFamily="34" charset="0"/>
            </a:endParaRPr>
          </a:p>
          <a:p>
            <a:pPr>
              <a:lnSpc>
                <a:spcPct val="100000"/>
              </a:lnSpc>
              <a:spcBef>
                <a:spcPts val="0"/>
              </a:spcBef>
            </a:pPr>
            <a:endParaRPr lang="en-US" sz="16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4E87EF8-855F-F24B-BB26-1C6726BE76AF}"/>
              </a:ext>
            </a:extLst>
          </p:cNvPr>
          <p:cNvSpPr txBox="1"/>
          <p:nvPr/>
        </p:nvSpPr>
        <p:spPr>
          <a:xfrm>
            <a:off x="519861" y="4836089"/>
            <a:ext cx="9278217" cy="830997"/>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Public site: </a:t>
            </a:r>
            <a:r>
              <a:rPr lang="en-US" sz="1600" dirty="0">
                <a:latin typeface="Calibri" panose="020F0502020204030204" pitchFamily="34" charset="0"/>
                <a:cs typeface="Calibri" panose="020F0502020204030204" pitchFamily="34" charset="0"/>
                <a:hlinkClick r:id="rId3"/>
              </a:rPr>
              <a:t>www.BatteryArchive.org</a:t>
            </a:r>
            <a:r>
              <a:rPr lang="en-US" sz="1600" dirty="0">
                <a:latin typeface="Calibri" panose="020F0502020204030204" pitchFamily="34" charset="0"/>
                <a:cs typeface="Calibri" panose="020F0502020204030204" pitchFamily="34" charset="0"/>
              </a:rPr>
              <a:t> </a:t>
            </a:r>
          </a:p>
          <a:p>
            <a:r>
              <a:rPr lang="en-US" sz="1600" dirty="0">
                <a:latin typeface="Calibri" panose="020F0502020204030204" pitchFamily="34" charset="0"/>
                <a:cs typeface="Calibri" panose="020F0502020204030204" pitchFamily="34" charset="0"/>
              </a:rPr>
              <a:t>Battery Lifecycle Framework Preprint: </a:t>
            </a:r>
            <a:r>
              <a:rPr lang="en-US" sz="1600" dirty="0">
                <a:latin typeface="Calibri" panose="020F0502020204030204" pitchFamily="34" charset="0"/>
                <a:cs typeface="Calibri" panose="020F0502020204030204" pitchFamily="34" charset="0"/>
                <a:hlinkClick r:id="rId4"/>
              </a:rPr>
              <a:t>https://ecsarxiv.org/h7c24</a:t>
            </a:r>
            <a:endParaRPr lang="en-US" sz="1600" dirty="0">
              <a:latin typeface="Calibri" panose="020F0502020204030204" pitchFamily="34" charset="0"/>
              <a:cs typeface="Calibri" panose="020F0502020204030204" pitchFamily="34" charset="0"/>
            </a:endParaRPr>
          </a:p>
          <a:p>
            <a:r>
              <a:rPr lang="en-US" sz="1600" dirty="0" err="1">
                <a:latin typeface="Calibri" panose="020F0502020204030204" pitchFamily="34" charset="0"/>
                <a:cs typeface="Calibri" panose="020F0502020204030204" pitchFamily="34" charset="0"/>
              </a:rPr>
              <a:t>Github</a:t>
            </a:r>
            <a:r>
              <a:rPr lang="en-US"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hlinkClick r:id="rId5"/>
              </a:rPr>
              <a:t>https://github.com/battery-lcf/battery-archive-sandbox</a:t>
            </a:r>
            <a:r>
              <a:rPr lang="en-US" sz="1600" dirty="0">
                <a:latin typeface="Calibri" panose="020F050202020403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94AED893-8802-7A47-96B4-C9ED4E0A3813}"/>
              </a:ext>
            </a:extLst>
          </p:cNvPr>
          <p:cNvSpPr txBox="1"/>
          <p:nvPr/>
        </p:nvSpPr>
        <p:spPr>
          <a:xfrm>
            <a:off x="519862" y="6342043"/>
            <a:ext cx="9278217"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For questions about this presentation: </a:t>
            </a:r>
            <a:r>
              <a:rPr lang="en-US" sz="1600" dirty="0">
                <a:latin typeface="Calibri" panose="020F0502020204030204" pitchFamily="34" charset="0"/>
                <a:cs typeface="Calibri" panose="020F0502020204030204" pitchFamily="34" charset="0"/>
                <a:hlinkClick r:id="rId6"/>
              </a:rPr>
              <a:t>asafdari@umich.edu</a:t>
            </a:r>
            <a:r>
              <a:rPr lang="en-US" sz="1600"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hlinkClick r:id="rId7"/>
              </a:rPr>
              <a:t>ypreger@sandia.gov</a:t>
            </a:r>
            <a:r>
              <a:rPr lang="en-US" sz="1600" dirty="0">
                <a:latin typeface="Calibri" panose="020F0502020204030204" pitchFamily="34" charset="0"/>
                <a:cs typeface="Calibri" panose="020F0502020204030204" pitchFamily="34" charset="0"/>
              </a:rPr>
              <a:t> </a:t>
            </a:r>
          </a:p>
        </p:txBody>
      </p:sp>
      <p:sp>
        <p:nvSpPr>
          <p:cNvPr id="12" name="Rectangle 11">
            <a:extLst>
              <a:ext uri="{FF2B5EF4-FFF2-40B4-BE49-F238E27FC236}">
                <a16:creationId xmlns:a16="http://schemas.microsoft.com/office/drawing/2014/main" id="{C57AABB8-2389-644A-8F7B-8A40FEC6A7A7}"/>
              </a:ext>
            </a:extLst>
          </p:cNvPr>
          <p:cNvSpPr/>
          <p:nvPr/>
        </p:nvSpPr>
        <p:spPr>
          <a:xfrm>
            <a:off x="519862" y="3777713"/>
            <a:ext cx="11086763" cy="830997"/>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Sandia National Laboratories is a </a:t>
            </a:r>
            <a:r>
              <a:rPr lang="en-US" sz="1600" dirty="0" err="1">
                <a:latin typeface="Calibri" panose="020F0502020204030204" pitchFamily="34" charset="0"/>
                <a:cs typeface="Calibri" panose="020F0502020204030204" pitchFamily="34" charset="0"/>
              </a:rPr>
              <a:t>multimission</a:t>
            </a:r>
            <a:r>
              <a:rPr lang="en-US" sz="1600" dirty="0">
                <a:latin typeface="Calibri" panose="020F0502020204030204" pitchFamily="34" charset="0"/>
                <a:cs typeface="Calibri" panose="020F0502020204030204" pitchFamily="34" charset="0"/>
              </a:rPr>
              <a:t> laboratory managed and operated by National Technology &amp; Engineering Solutions of Sandia, LLC, a wholly owned subsidiary of Honeywell International Inc., for the U.S. Department of Energy’s National Nuclear Security Administration under contract DE-NA0003525.</a:t>
            </a:r>
          </a:p>
        </p:txBody>
      </p:sp>
    </p:spTree>
    <p:extLst>
      <p:ext uri="{BB962C8B-B14F-4D97-AF65-F5344CB8AC3E}">
        <p14:creationId xmlns:p14="http://schemas.microsoft.com/office/powerpoint/2010/main" val="21747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4B41AA5-CCDF-5C4B-9DCA-AD3746B1491E}"/>
              </a:ext>
            </a:extLst>
          </p:cNvPr>
          <p:cNvSpPr/>
          <p:nvPr/>
        </p:nvSpPr>
        <p:spPr>
          <a:xfrm>
            <a:off x="5331372" y="784196"/>
            <a:ext cx="533400" cy="533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Open Sans SemiBold" panose="020B0606030504020204" pitchFamily="34" charset="0"/>
                <a:ea typeface="Open Sans SemiBold" panose="020B0606030504020204" pitchFamily="34" charset="0"/>
                <a:cs typeface="Open Sans SemiBold" panose="020B0606030504020204" pitchFamily="34" charset="0"/>
              </a:rPr>
              <a:t>1</a:t>
            </a:r>
          </a:p>
        </p:txBody>
      </p:sp>
      <p:sp>
        <p:nvSpPr>
          <p:cNvPr id="3" name="Lorem ipsum dolor sed do sit amet, consectetur adipiscing elit, sed do eiusmod tempor sed re eu">
            <a:extLst>
              <a:ext uri="{FF2B5EF4-FFF2-40B4-BE49-F238E27FC236}">
                <a16:creationId xmlns:a16="http://schemas.microsoft.com/office/drawing/2014/main" id="{44DC8564-DF17-354B-813C-E90D86BFD0FD}"/>
              </a:ext>
            </a:extLst>
          </p:cNvPr>
          <p:cNvSpPr txBox="1"/>
          <p:nvPr/>
        </p:nvSpPr>
        <p:spPr>
          <a:xfrm>
            <a:off x="6096000" y="679552"/>
            <a:ext cx="5715000" cy="742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nchorCtr="0">
            <a:normAutofit/>
          </a:bodyPr>
          <a:lstStyle>
            <a:lvl1pPr>
              <a:lnSpc>
                <a:spcPct val="120000"/>
              </a:lnSpc>
              <a:defRPr sz="2400" b="0">
                <a:solidFill>
                  <a:srgbClr val="3F445F"/>
                </a:solidFill>
              </a:defRPr>
            </a:lvl1pPr>
          </a:lstStyle>
          <a:p>
            <a:r>
              <a:rPr lang="en-US" b="1" dirty="0">
                <a:solidFill>
                  <a:schemeClr val="tx2"/>
                </a:solidFill>
              </a:rPr>
              <a:t>Challenges with Current Battery Data </a:t>
            </a:r>
          </a:p>
        </p:txBody>
      </p:sp>
      <p:sp>
        <p:nvSpPr>
          <p:cNvPr id="20" name="Lorem ipsum dolor sed do sit amet, consectetur adipiscing elit, sed do eiusmod tempor sed re eu">
            <a:extLst>
              <a:ext uri="{FF2B5EF4-FFF2-40B4-BE49-F238E27FC236}">
                <a16:creationId xmlns:a16="http://schemas.microsoft.com/office/drawing/2014/main" id="{1DD1E92F-97AB-9B4A-A3E5-F778C57B047A}"/>
              </a:ext>
            </a:extLst>
          </p:cNvPr>
          <p:cNvSpPr txBox="1"/>
          <p:nvPr/>
        </p:nvSpPr>
        <p:spPr>
          <a:xfrm>
            <a:off x="6096000" y="1849677"/>
            <a:ext cx="5715000" cy="742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nchorCtr="0">
            <a:normAutofit/>
          </a:bodyPr>
          <a:lstStyle>
            <a:lvl1pPr>
              <a:lnSpc>
                <a:spcPct val="120000"/>
              </a:lnSpc>
              <a:defRPr sz="2400" b="0">
                <a:solidFill>
                  <a:srgbClr val="3F445F"/>
                </a:solidFill>
              </a:defRPr>
            </a:lvl1pPr>
          </a:lstStyle>
          <a:p>
            <a:r>
              <a:rPr lang="en-US" b="1" dirty="0">
                <a:solidFill>
                  <a:schemeClr val="tx2"/>
                </a:solidFill>
              </a:rPr>
              <a:t>Enter Battery Archive (BA)</a:t>
            </a:r>
            <a:endParaRPr b="1" dirty="0">
              <a:solidFill>
                <a:schemeClr val="tx2"/>
              </a:solidFill>
            </a:endParaRPr>
          </a:p>
        </p:txBody>
      </p:sp>
      <p:sp>
        <p:nvSpPr>
          <p:cNvPr id="23" name="Lorem ipsum dolor sed do sit amet, consectetur adipiscing elit, sed do eiusmod tempor sed re eu">
            <a:extLst>
              <a:ext uri="{FF2B5EF4-FFF2-40B4-BE49-F238E27FC236}">
                <a16:creationId xmlns:a16="http://schemas.microsoft.com/office/drawing/2014/main" id="{B02457CA-B525-5E47-93FE-17BD000B857B}"/>
              </a:ext>
            </a:extLst>
          </p:cNvPr>
          <p:cNvSpPr txBox="1"/>
          <p:nvPr/>
        </p:nvSpPr>
        <p:spPr>
          <a:xfrm>
            <a:off x="6096000" y="3048860"/>
            <a:ext cx="5715000" cy="742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nchorCtr="0">
            <a:normAutofit/>
          </a:bodyPr>
          <a:lstStyle>
            <a:lvl1pPr>
              <a:lnSpc>
                <a:spcPct val="120000"/>
              </a:lnSpc>
              <a:defRPr sz="2400" b="0">
                <a:solidFill>
                  <a:srgbClr val="3F445F"/>
                </a:solidFill>
              </a:defRPr>
            </a:lvl1pPr>
          </a:lstStyle>
          <a:p>
            <a:r>
              <a:rPr lang="en-US" b="1" dirty="0">
                <a:solidFill>
                  <a:schemeClr val="tx2"/>
                </a:solidFill>
              </a:rPr>
              <a:t>Background and development of BA</a:t>
            </a:r>
            <a:endParaRPr b="1" dirty="0">
              <a:solidFill>
                <a:schemeClr val="tx2"/>
              </a:solidFill>
            </a:endParaRPr>
          </a:p>
        </p:txBody>
      </p:sp>
      <p:sp>
        <p:nvSpPr>
          <p:cNvPr id="26" name="Lorem ipsum dolor sed do sit amet, consectetur adipiscing elit, sed do eiusmod tempor sed re eu">
            <a:extLst>
              <a:ext uri="{FF2B5EF4-FFF2-40B4-BE49-F238E27FC236}">
                <a16:creationId xmlns:a16="http://schemas.microsoft.com/office/drawing/2014/main" id="{06ADB0C3-C254-674C-B6C1-C515B77146B5}"/>
              </a:ext>
            </a:extLst>
          </p:cNvPr>
          <p:cNvSpPr txBox="1"/>
          <p:nvPr/>
        </p:nvSpPr>
        <p:spPr>
          <a:xfrm>
            <a:off x="6096000" y="4272429"/>
            <a:ext cx="5715000" cy="742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nchorCtr="0">
            <a:normAutofit fontScale="85000" lnSpcReduction="10000"/>
          </a:bodyPr>
          <a:lstStyle>
            <a:lvl1pPr>
              <a:lnSpc>
                <a:spcPct val="120000"/>
              </a:lnSpc>
              <a:defRPr sz="2400" b="0">
                <a:solidFill>
                  <a:srgbClr val="3F445F"/>
                </a:solidFill>
              </a:defRPr>
            </a:lvl1pPr>
          </a:lstStyle>
          <a:p>
            <a:r>
              <a:rPr lang="en-US" sz="2800" b="1" dirty="0">
                <a:solidFill>
                  <a:schemeClr val="tx2"/>
                </a:solidFill>
              </a:rPr>
              <a:t>Problems and solutions to scaling up BA</a:t>
            </a:r>
            <a:endParaRPr sz="2800" b="1" dirty="0">
              <a:solidFill>
                <a:schemeClr val="tx2"/>
              </a:solidFill>
            </a:endParaRPr>
          </a:p>
        </p:txBody>
      </p:sp>
      <p:sp>
        <p:nvSpPr>
          <p:cNvPr id="29" name="Lorem ipsum dolor sed do sit amet, consectetur adipiscing elit, sed do eiusmod tempor sed re eu">
            <a:extLst>
              <a:ext uri="{FF2B5EF4-FFF2-40B4-BE49-F238E27FC236}">
                <a16:creationId xmlns:a16="http://schemas.microsoft.com/office/drawing/2014/main" id="{08E2A74B-AC6C-3B41-BDEF-451F54C7CE3D}"/>
              </a:ext>
            </a:extLst>
          </p:cNvPr>
          <p:cNvSpPr txBox="1"/>
          <p:nvPr/>
        </p:nvSpPr>
        <p:spPr>
          <a:xfrm>
            <a:off x="6096000" y="5447226"/>
            <a:ext cx="5715000" cy="7426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nchorCtr="0">
            <a:normAutofit/>
          </a:bodyPr>
          <a:lstStyle>
            <a:lvl1pPr>
              <a:lnSpc>
                <a:spcPct val="120000"/>
              </a:lnSpc>
              <a:defRPr sz="2400" b="0">
                <a:solidFill>
                  <a:srgbClr val="3F445F"/>
                </a:solidFill>
              </a:defRPr>
            </a:lvl1pPr>
          </a:lstStyle>
          <a:p>
            <a:r>
              <a:rPr lang="en-US" b="1" dirty="0">
                <a:solidFill>
                  <a:schemeClr val="tx2"/>
                </a:solidFill>
              </a:rPr>
              <a:t>Summary </a:t>
            </a:r>
            <a:endParaRPr b="1" dirty="0">
              <a:solidFill>
                <a:schemeClr val="tx2"/>
              </a:solidFill>
            </a:endParaRPr>
          </a:p>
        </p:txBody>
      </p:sp>
      <p:sp>
        <p:nvSpPr>
          <p:cNvPr id="14" name="Oval 13">
            <a:extLst>
              <a:ext uri="{FF2B5EF4-FFF2-40B4-BE49-F238E27FC236}">
                <a16:creationId xmlns:a16="http://schemas.microsoft.com/office/drawing/2014/main" id="{FB4425A6-AF00-634D-B167-25883633E6B3}"/>
              </a:ext>
            </a:extLst>
          </p:cNvPr>
          <p:cNvSpPr/>
          <p:nvPr/>
        </p:nvSpPr>
        <p:spPr>
          <a:xfrm>
            <a:off x="5331372" y="1946246"/>
            <a:ext cx="533400" cy="533400"/>
          </a:xfrm>
          <a:prstGeom prst="ellipse">
            <a:avLst/>
          </a:prstGeom>
          <a:solidFill>
            <a:srgbClr val="6CB3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Open Sans SemiBold" panose="020B0606030504020204" pitchFamily="34" charset="0"/>
                <a:ea typeface="Open Sans SemiBold" panose="020B0606030504020204" pitchFamily="34" charset="0"/>
                <a:cs typeface="Open Sans SemiBold" panose="020B0606030504020204" pitchFamily="34" charset="0"/>
              </a:rPr>
              <a:t>2</a:t>
            </a:r>
          </a:p>
        </p:txBody>
      </p:sp>
      <p:sp>
        <p:nvSpPr>
          <p:cNvPr id="15" name="Oval 14">
            <a:extLst>
              <a:ext uri="{FF2B5EF4-FFF2-40B4-BE49-F238E27FC236}">
                <a16:creationId xmlns:a16="http://schemas.microsoft.com/office/drawing/2014/main" id="{06D5F959-2438-634C-9A60-30DC43BFCC63}"/>
              </a:ext>
            </a:extLst>
          </p:cNvPr>
          <p:cNvSpPr/>
          <p:nvPr/>
        </p:nvSpPr>
        <p:spPr>
          <a:xfrm>
            <a:off x="5331372" y="3146396"/>
            <a:ext cx="533400" cy="533400"/>
          </a:xfrm>
          <a:prstGeom prst="ellipse">
            <a:avLst/>
          </a:prstGeom>
          <a:solidFill>
            <a:srgbClr val="FFA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Open Sans SemiBold" panose="020B0606030504020204" pitchFamily="34" charset="0"/>
                <a:ea typeface="Open Sans SemiBold" panose="020B0606030504020204" pitchFamily="34" charset="0"/>
                <a:cs typeface="Open Sans SemiBold" panose="020B0606030504020204" pitchFamily="34" charset="0"/>
              </a:rPr>
              <a:t>3</a:t>
            </a:r>
          </a:p>
        </p:txBody>
      </p:sp>
      <p:sp>
        <p:nvSpPr>
          <p:cNvPr id="16" name="Oval 15">
            <a:extLst>
              <a:ext uri="{FF2B5EF4-FFF2-40B4-BE49-F238E27FC236}">
                <a16:creationId xmlns:a16="http://schemas.microsoft.com/office/drawing/2014/main" id="{4A27EA1A-26EC-B046-9CEC-A716D8F70BA4}"/>
              </a:ext>
            </a:extLst>
          </p:cNvPr>
          <p:cNvSpPr/>
          <p:nvPr/>
        </p:nvSpPr>
        <p:spPr>
          <a:xfrm>
            <a:off x="5331372" y="4375121"/>
            <a:ext cx="533400" cy="533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Open Sans SemiBold" panose="020B0606030504020204" pitchFamily="34" charset="0"/>
                <a:ea typeface="Open Sans SemiBold" panose="020B0606030504020204" pitchFamily="34" charset="0"/>
                <a:cs typeface="Open Sans SemiBold" panose="020B0606030504020204" pitchFamily="34" charset="0"/>
              </a:rPr>
              <a:t>4</a:t>
            </a:r>
          </a:p>
        </p:txBody>
      </p:sp>
      <p:sp>
        <p:nvSpPr>
          <p:cNvPr id="17" name="Oval 16">
            <a:extLst>
              <a:ext uri="{FF2B5EF4-FFF2-40B4-BE49-F238E27FC236}">
                <a16:creationId xmlns:a16="http://schemas.microsoft.com/office/drawing/2014/main" id="{904B1996-D5E7-0648-B1C2-9C9A81C906D2}"/>
              </a:ext>
            </a:extLst>
          </p:cNvPr>
          <p:cNvSpPr/>
          <p:nvPr/>
        </p:nvSpPr>
        <p:spPr>
          <a:xfrm>
            <a:off x="5331372" y="5546696"/>
            <a:ext cx="533400" cy="533400"/>
          </a:xfrm>
          <a:prstGeom prst="ellipse">
            <a:avLst/>
          </a:prstGeom>
          <a:solidFill>
            <a:srgbClr val="7D0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Open Sans SemiBold" panose="020B0606030504020204" pitchFamily="34" charset="0"/>
                <a:ea typeface="Open Sans SemiBold" panose="020B0606030504020204" pitchFamily="34" charset="0"/>
                <a:cs typeface="Open Sans SemiBold" panose="020B0606030504020204" pitchFamily="34" charset="0"/>
              </a:rPr>
              <a:t>5</a:t>
            </a:r>
          </a:p>
        </p:txBody>
      </p:sp>
      <p:sp>
        <p:nvSpPr>
          <p:cNvPr id="5" name="TextBox 4">
            <a:extLst>
              <a:ext uri="{FF2B5EF4-FFF2-40B4-BE49-F238E27FC236}">
                <a16:creationId xmlns:a16="http://schemas.microsoft.com/office/drawing/2014/main" id="{0B3724FD-C7CC-DF46-BCB0-CED13D9EFB1E}"/>
              </a:ext>
            </a:extLst>
          </p:cNvPr>
          <p:cNvSpPr txBox="1"/>
          <p:nvPr/>
        </p:nvSpPr>
        <p:spPr>
          <a:xfrm>
            <a:off x="8523514" y="6433457"/>
            <a:ext cx="0" cy="0"/>
          </a:xfrm>
          <a:prstGeom prst="rect">
            <a:avLst/>
          </a:prstGeom>
        </p:spPr>
        <p:txBody>
          <a:bodyPr vert="horz" wrap="none" lIns="91440" tIns="45720" rIns="91440" bIns="45720" rtlCol="0">
            <a:noAutofit/>
          </a:bodyPr>
          <a:lstStyle/>
          <a:p>
            <a:pPr algn="l"/>
            <a:endParaRPr lang="en-US" dirty="0"/>
          </a:p>
        </p:txBody>
      </p:sp>
      <p:pic>
        <p:nvPicPr>
          <p:cNvPr id="7" name="Picture 6" descr="Diagram&#10;&#10;Description automatically generated">
            <a:extLst>
              <a:ext uri="{FF2B5EF4-FFF2-40B4-BE49-F238E27FC236}">
                <a16:creationId xmlns:a16="http://schemas.microsoft.com/office/drawing/2014/main" id="{2C264A7D-7BAD-4844-B607-A4828CD03D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91546"/>
            <a:ext cx="4430486" cy="3066453"/>
          </a:xfrm>
          <a:prstGeom prst="rect">
            <a:avLst/>
          </a:prstGeom>
        </p:spPr>
      </p:pic>
    </p:spTree>
    <p:extLst>
      <p:ext uri="{BB962C8B-B14F-4D97-AF65-F5344CB8AC3E}">
        <p14:creationId xmlns:p14="http://schemas.microsoft.com/office/powerpoint/2010/main" val="330350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F0B25-8671-104E-882C-E298FDA691F8}"/>
              </a:ext>
            </a:extLst>
          </p:cNvPr>
          <p:cNvSpPr>
            <a:spLocks noGrp="1"/>
          </p:cNvSpPr>
          <p:nvPr>
            <p:ph type="title"/>
          </p:nvPr>
        </p:nvSpPr>
        <p:spPr/>
        <p:txBody>
          <a:bodyPr/>
          <a:lstStyle/>
          <a:p>
            <a:r>
              <a:rPr lang="en-US" dirty="0"/>
              <a:t>Challenges in comparing battery performance data</a:t>
            </a:r>
          </a:p>
        </p:txBody>
      </p:sp>
      <p:sp>
        <p:nvSpPr>
          <p:cNvPr id="2" name="Slide Number Placeholder 1">
            <a:extLst>
              <a:ext uri="{FF2B5EF4-FFF2-40B4-BE49-F238E27FC236}">
                <a16:creationId xmlns:a16="http://schemas.microsoft.com/office/drawing/2014/main" id="{D87011A1-37C1-634B-9FE1-43636DCF487D}"/>
              </a:ext>
            </a:extLst>
          </p:cNvPr>
          <p:cNvSpPr>
            <a:spLocks noGrp="1"/>
          </p:cNvSpPr>
          <p:nvPr>
            <p:ph type="sldNum" sz="quarter" idx="10"/>
          </p:nvPr>
        </p:nvSpPr>
        <p:spPr/>
        <p:txBody>
          <a:bodyPr/>
          <a:lstStyle/>
          <a:p>
            <a:fld id="{2E94512F-4FCD-4B8F-9303-F99597583EE2}" type="slidenum">
              <a:rPr lang="en-US" smtClean="0"/>
              <a:pPr/>
              <a:t>3</a:t>
            </a:fld>
            <a:endParaRPr lang="en-US"/>
          </a:p>
        </p:txBody>
      </p:sp>
      <p:sp>
        <p:nvSpPr>
          <p:cNvPr id="4" name="Text Placeholder 3">
            <a:extLst>
              <a:ext uri="{FF2B5EF4-FFF2-40B4-BE49-F238E27FC236}">
                <a16:creationId xmlns:a16="http://schemas.microsoft.com/office/drawing/2014/main" id="{371AF4B9-13D1-DA48-8DCF-499817BA2431}"/>
              </a:ext>
            </a:extLst>
          </p:cNvPr>
          <p:cNvSpPr>
            <a:spLocks noGrp="1"/>
          </p:cNvSpPr>
          <p:nvPr>
            <p:ph type="body" sz="quarter" idx="11"/>
          </p:nvPr>
        </p:nvSpPr>
        <p:spPr/>
        <p:txBody>
          <a:bodyPr>
            <a:normAutofit/>
          </a:bodyPr>
          <a:lstStyle/>
          <a:p>
            <a:r>
              <a:rPr lang="en-US" sz="1400" b="1" kern="0" dirty="0">
                <a:latin typeface="Calibri" panose="020F0502020204030204" pitchFamily="34" charset="0"/>
                <a:cs typeface="Calibri" panose="020F0502020204030204" pitchFamily="34" charset="0"/>
              </a:rPr>
              <a:t>Little raw data are publicly available and extracting information from figures is time consuming </a:t>
            </a:r>
          </a:p>
          <a:p>
            <a:pPr>
              <a:buFont typeface="Arial" panose="020B0604020202020204" pitchFamily="34" charset="0"/>
              <a:buChar char="•"/>
            </a:pPr>
            <a:endParaRPr lang="en-US" sz="1400" b="1" kern="0"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sz="1400" b="1" kern="0"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sz="1400" b="1" kern="0" dirty="0">
              <a:latin typeface="Calibri" panose="020F0502020204030204" pitchFamily="34" charset="0"/>
              <a:cs typeface="Calibri" panose="020F0502020204030204" pitchFamily="34" charset="0"/>
            </a:endParaRPr>
          </a:p>
          <a:p>
            <a:endParaRPr lang="en-US" sz="1400" dirty="0"/>
          </a:p>
        </p:txBody>
      </p:sp>
      <p:pic>
        <p:nvPicPr>
          <p:cNvPr id="5" name="Picture 4">
            <a:extLst>
              <a:ext uri="{FF2B5EF4-FFF2-40B4-BE49-F238E27FC236}">
                <a16:creationId xmlns:a16="http://schemas.microsoft.com/office/drawing/2014/main" id="{5A517863-3FEB-E54C-967D-718BE93041E1}"/>
              </a:ext>
            </a:extLst>
          </p:cNvPr>
          <p:cNvPicPr>
            <a:picLocks noChangeAspect="1"/>
          </p:cNvPicPr>
          <p:nvPr/>
        </p:nvPicPr>
        <p:blipFill rotWithShape="1">
          <a:blip r:embed="rId2"/>
          <a:srcRect l="1598" t="10392" r="902" b="7115"/>
          <a:stretch/>
        </p:blipFill>
        <p:spPr>
          <a:xfrm>
            <a:off x="504405" y="1733514"/>
            <a:ext cx="10067095" cy="4791091"/>
          </a:xfrm>
          <a:prstGeom prst="rect">
            <a:avLst/>
          </a:prstGeom>
        </p:spPr>
      </p:pic>
    </p:spTree>
    <p:extLst>
      <p:ext uri="{BB962C8B-B14F-4D97-AF65-F5344CB8AC3E}">
        <p14:creationId xmlns:p14="http://schemas.microsoft.com/office/powerpoint/2010/main" val="36328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F0B25-8671-104E-882C-E298FDA691F8}"/>
              </a:ext>
            </a:extLst>
          </p:cNvPr>
          <p:cNvSpPr>
            <a:spLocks noGrp="1"/>
          </p:cNvSpPr>
          <p:nvPr>
            <p:ph type="title"/>
          </p:nvPr>
        </p:nvSpPr>
        <p:spPr>
          <a:xfrm>
            <a:off x="320958" y="187037"/>
            <a:ext cx="9859362" cy="748146"/>
          </a:xfrm>
        </p:spPr>
        <p:txBody>
          <a:bodyPr/>
          <a:lstStyle/>
          <a:p>
            <a:r>
              <a:rPr lang="en-US" dirty="0"/>
              <a:t>Challenges in comparing battery performance data</a:t>
            </a:r>
          </a:p>
        </p:txBody>
      </p:sp>
      <p:sp>
        <p:nvSpPr>
          <p:cNvPr id="2" name="Slide Number Placeholder 1">
            <a:extLst>
              <a:ext uri="{FF2B5EF4-FFF2-40B4-BE49-F238E27FC236}">
                <a16:creationId xmlns:a16="http://schemas.microsoft.com/office/drawing/2014/main" id="{D87011A1-37C1-634B-9FE1-43636DCF487D}"/>
              </a:ext>
            </a:extLst>
          </p:cNvPr>
          <p:cNvSpPr>
            <a:spLocks noGrp="1"/>
          </p:cNvSpPr>
          <p:nvPr>
            <p:ph type="sldNum" sz="quarter" idx="10"/>
          </p:nvPr>
        </p:nvSpPr>
        <p:spPr/>
        <p:txBody>
          <a:bodyPr/>
          <a:lstStyle/>
          <a:p>
            <a:fld id="{2E94512F-4FCD-4B8F-9303-F99597583EE2}" type="slidenum">
              <a:rPr lang="en-US" smtClean="0"/>
              <a:pPr/>
              <a:t>4</a:t>
            </a:fld>
            <a:endParaRPr lang="en-US"/>
          </a:p>
        </p:txBody>
      </p:sp>
      <p:sp>
        <p:nvSpPr>
          <p:cNvPr id="4" name="Text Placeholder 3">
            <a:extLst>
              <a:ext uri="{FF2B5EF4-FFF2-40B4-BE49-F238E27FC236}">
                <a16:creationId xmlns:a16="http://schemas.microsoft.com/office/drawing/2014/main" id="{371AF4B9-13D1-DA48-8DCF-499817BA2431}"/>
              </a:ext>
            </a:extLst>
          </p:cNvPr>
          <p:cNvSpPr>
            <a:spLocks noGrp="1"/>
          </p:cNvSpPr>
          <p:nvPr>
            <p:ph type="body" sz="quarter" idx="11"/>
          </p:nvPr>
        </p:nvSpPr>
        <p:spPr>
          <a:xfrm>
            <a:off x="321276" y="1292225"/>
            <a:ext cx="9859362" cy="5049838"/>
          </a:xfrm>
        </p:spPr>
        <p:txBody>
          <a:bodyPr>
            <a:normAutofit/>
          </a:bodyPr>
          <a:lstStyle/>
          <a:p>
            <a:r>
              <a:rPr lang="en-US" sz="1600" b="1" kern="0" dirty="0">
                <a:latin typeface="Calibri" panose="020F0502020204030204" pitchFamily="34" charset="0"/>
                <a:cs typeface="Calibri" panose="020F0502020204030204" pitchFamily="34" charset="0"/>
              </a:rPr>
              <a:t>Even when the raw data are available the data are often in different formats</a:t>
            </a:r>
          </a:p>
          <a:p>
            <a:pPr>
              <a:buFont typeface="Arial" panose="020B0604020202020204" pitchFamily="34" charset="0"/>
              <a:buChar char="•"/>
            </a:pPr>
            <a:endParaRPr lang="en-US" sz="1400" b="1" kern="0" dirty="0">
              <a:latin typeface="Calibri" panose="020F0502020204030204" pitchFamily="34" charset="0"/>
              <a:cs typeface="Calibri" panose="020F0502020204030204" pitchFamily="34" charset="0"/>
            </a:endParaRPr>
          </a:p>
          <a:p>
            <a:r>
              <a:rPr lang="en-US" sz="1400" b="1" u="sng" kern="0" dirty="0" err="1">
                <a:latin typeface="Calibri" panose="020F0502020204030204" pitchFamily="34" charset="0"/>
                <a:cs typeface="Calibri" panose="020F0502020204030204" pitchFamily="34" charset="0"/>
              </a:rPr>
              <a:t>Matlab</a:t>
            </a:r>
            <a:endParaRPr lang="en-US" sz="1400" b="1" u="sng" kern="0" dirty="0">
              <a:latin typeface="Calibri" panose="020F0502020204030204" pitchFamily="34" charset="0"/>
              <a:cs typeface="Calibri" panose="020F0502020204030204" pitchFamily="34" charset="0"/>
            </a:endParaRPr>
          </a:p>
          <a:p>
            <a:endParaRPr lang="en-US" sz="1400" dirty="0"/>
          </a:p>
          <a:p>
            <a:endParaRPr lang="en-US" sz="1400" dirty="0"/>
          </a:p>
          <a:p>
            <a:endParaRPr lang="en-US" sz="1400" dirty="0"/>
          </a:p>
          <a:p>
            <a:r>
              <a:rPr lang="en-US" sz="1400" dirty="0"/>
              <a:t>                                                                                                           </a:t>
            </a:r>
            <a:r>
              <a:rPr lang="en-US" sz="1400" b="1" u="sng" dirty="0">
                <a:latin typeface="Calibri" panose="020F0502020204030204" pitchFamily="34" charset="0"/>
                <a:cs typeface="Calibri" panose="020F0502020204030204" pitchFamily="34" charset="0"/>
              </a:rPr>
              <a:t>Excel</a:t>
            </a:r>
          </a:p>
          <a:p>
            <a:endParaRPr lang="en-US" sz="1400" dirty="0"/>
          </a:p>
          <a:p>
            <a:endParaRPr lang="en-US" sz="1400" dirty="0"/>
          </a:p>
          <a:p>
            <a:r>
              <a:rPr lang="en-US" sz="1400" b="1" u="sng" dirty="0">
                <a:latin typeface="Calibri" panose="020F0502020204030204" pitchFamily="34" charset="0"/>
                <a:cs typeface="Calibri" panose="020F0502020204030204" pitchFamily="34" charset="0"/>
              </a:rPr>
              <a:t>Txt</a:t>
            </a:r>
          </a:p>
        </p:txBody>
      </p:sp>
      <p:pic>
        <p:nvPicPr>
          <p:cNvPr id="6" name="Picture 5">
            <a:extLst>
              <a:ext uri="{FF2B5EF4-FFF2-40B4-BE49-F238E27FC236}">
                <a16:creationId xmlns:a16="http://schemas.microsoft.com/office/drawing/2014/main" id="{91F82A17-419E-3D4E-ADCF-07A0CBBDE283}"/>
              </a:ext>
            </a:extLst>
          </p:cNvPr>
          <p:cNvPicPr>
            <a:picLocks noChangeAspect="1"/>
          </p:cNvPicPr>
          <p:nvPr/>
        </p:nvPicPr>
        <p:blipFill>
          <a:blip r:embed="rId2">
            <a:alphaModFix/>
          </a:blip>
          <a:stretch>
            <a:fillRect/>
          </a:stretch>
        </p:blipFill>
        <p:spPr>
          <a:xfrm>
            <a:off x="413535" y="2212367"/>
            <a:ext cx="3534128" cy="1568802"/>
          </a:xfrm>
          <a:prstGeom prst="rect">
            <a:avLst/>
          </a:prstGeom>
          <a:effectLst>
            <a:outerShdw blurRad="50800" dist="50800" dir="5400000" algn="ctr" rotWithShape="0">
              <a:srgbClr val="000000">
                <a:alpha val="72449"/>
              </a:srgbClr>
            </a:outerShdw>
            <a:softEdge rad="0"/>
          </a:effectLst>
        </p:spPr>
      </p:pic>
      <p:sp>
        <p:nvSpPr>
          <p:cNvPr id="7" name="TextBox 6">
            <a:extLst>
              <a:ext uri="{FF2B5EF4-FFF2-40B4-BE49-F238E27FC236}">
                <a16:creationId xmlns:a16="http://schemas.microsoft.com/office/drawing/2014/main" id="{5887CB01-C8A9-184A-AB17-5A9CD6D3839F}"/>
              </a:ext>
            </a:extLst>
          </p:cNvPr>
          <p:cNvSpPr txBox="1"/>
          <p:nvPr/>
        </p:nvSpPr>
        <p:spPr>
          <a:xfrm>
            <a:off x="2706130" y="4114800"/>
            <a:ext cx="0" cy="0"/>
          </a:xfrm>
          <a:prstGeom prst="rect">
            <a:avLst/>
          </a:prstGeom>
        </p:spPr>
        <p:txBody>
          <a:bodyPr vert="horz" wrap="none" lIns="91440" tIns="45720" rIns="91440" bIns="45720" rtlCol="0">
            <a:noAutofit/>
          </a:bodyPr>
          <a:lstStyle/>
          <a:p>
            <a:pPr algn="l"/>
            <a:endParaRPr lang="en-US" dirty="0"/>
          </a:p>
        </p:txBody>
      </p:sp>
      <p:pic>
        <p:nvPicPr>
          <p:cNvPr id="8" name="Picture 7">
            <a:extLst>
              <a:ext uri="{FF2B5EF4-FFF2-40B4-BE49-F238E27FC236}">
                <a16:creationId xmlns:a16="http://schemas.microsoft.com/office/drawing/2014/main" id="{6F3B734F-33D0-B34E-8184-43C7A0679FD7}"/>
              </a:ext>
            </a:extLst>
          </p:cNvPr>
          <p:cNvPicPr>
            <a:picLocks noChangeAspect="1"/>
          </p:cNvPicPr>
          <p:nvPr/>
        </p:nvPicPr>
        <p:blipFill rotWithShape="1">
          <a:blip r:embed="rId3"/>
          <a:srcRect r="66337" b="62827"/>
          <a:stretch/>
        </p:blipFill>
        <p:spPr>
          <a:xfrm>
            <a:off x="413534" y="4434748"/>
            <a:ext cx="3534128" cy="1907295"/>
          </a:xfrm>
          <a:prstGeom prst="rect">
            <a:avLst/>
          </a:prstGeom>
          <a:effectLst>
            <a:outerShdw blurRad="50800" dist="50800" dir="5400000" algn="ctr" rotWithShape="0">
              <a:srgbClr val="000000">
                <a:alpha val="77402"/>
              </a:srgbClr>
            </a:outerShdw>
          </a:effectLst>
        </p:spPr>
      </p:pic>
      <p:sp>
        <p:nvSpPr>
          <p:cNvPr id="9" name="TextBox 8">
            <a:extLst>
              <a:ext uri="{FF2B5EF4-FFF2-40B4-BE49-F238E27FC236}">
                <a16:creationId xmlns:a16="http://schemas.microsoft.com/office/drawing/2014/main" id="{F2305417-ECF9-AF47-A31D-9B7256236A06}"/>
              </a:ext>
            </a:extLst>
          </p:cNvPr>
          <p:cNvSpPr txBox="1"/>
          <p:nvPr/>
        </p:nvSpPr>
        <p:spPr>
          <a:xfrm>
            <a:off x="667265" y="4324865"/>
            <a:ext cx="0" cy="0"/>
          </a:xfrm>
          <a:prstGeom prst="rect">
            <a:avLst/>
          </a:prstGeom>
        </p:spPr>
        <p:txBody>
          <a:bodyPr vert="horz" wrap="none" lIns="91440" tIns="45720" rIns="91440" bIns="45720" rtlCol="0">
            <a:noAutofit/>
          </a:bodyPr>
          <a:lstStyle/>
          <a:p>
            <a:pPr algn="l"/>
            <a:endParaRPr lang="en-US" dirty="0"/>
          </a:p>
        </p:txBody>
      </p:sp>
      <p:pic>
        <p:nvPicPr>
          <p:cNvPr id="10" name="Picture 9">
            <a:extLst>
              <a:ext uri="{FF2B5EF4-FFF2-40B4-BE49-F238E27FC236}">
                <a16:creationId xmlns:a16="http://schemas.microsoft.com/office/drawing/2014/main" id="{872A0824-19C9-C945-824A-4860D414ADFB}"/>
              </a:ext>
            </a:extLst>
          </p:cNvPr>
          <p:cNvPicPr>
            <a:picLocks noChangeAspect="1"/>
          </p:cNvPicPr>
          <p:nvPr/>
        </p:nvPicPr>
        <p:blipFill rotWithShape="1">
          <a:blip r:embed="rId4"/>
          <a:srcRect r="49399" b="39041"/>
          <a:stretch/>
        </p:blipFill>
        <p:spPr>
          <a:xfrm>
            <a:off x="5357625" y="3473059"/>
            <a:ext cx="3413048" cy="1923378"/>
          </a:xfrm>
          <a:prstGeom prst="rect">
            <a:avLst/>
          </a:prstGeom>
          <a:effectLst>
            <a:outerShdw blurRad="50800" dist="50800" dir="5400000" algn="ctr" rotWithShape="0">
              <a:srgbClr val="000000">
                <a:alpha val="80000"/>
              </a:srgbClr>
            </a:outerShdw>
          </a:effectLst>
        </p:spPr>
      </p:pic>
      <p:sp>
        <p:nvSpPr>
          <p:cNvPr id="11" name="TextBox 10">
            <a:extLst>
              <a:ext uri="{FF2B5EF4-FFF2-40B4-BE49-F238E27FC236}">
                <a16:creationId xmlns:a16="http://schemas.microsoft.com/office/drawing/2014/main" id="{28BB89C6-AFDD-A140-87A0-C2AF660D0631}"/>
              </a:ext>
            </a:extLst>
          </p:cNvPr>
          <p:cNvSpPr txBox="1"/>
          <p:nvPr/>
        </p:nvSpPr>
        <p:spPr>
          <a:xfrm>
            <a:off x="6536724" y="3299254"/>
            <a:ext cx="0" cy="0"/>
          </a:xfrm>
          <a:prstGeom prst="rect">
            <a:avLst/>
          </a:prstGeom>
        </p:spPr>
        <p:txBody>
          <a:bodyPr vert="horz" wrap="none" lIns="91440" tIns="45720" rIns="91440" bIns="45720" rtlCol="0">
            <a:noAutofit/>
          </a:bodyPr>
          <a:lstStyle/>
          <a:p>
            <a:pPr algn="l"/>
            <a:endParaRPr lang="en-US" dirty="0"/>
          </a:p>
        </p:txBody>
      </p:sp>
    </p:spTree>
    <p:extLst>
      <p:ext uri="{BB962C8B-B14F-4D97-AF65-F5344CB8AC3E}">
        <p14:creationId xmlns:p14="http://schemas.microsoft.com/office/powerpoint/2010/main" val="288096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E144FE-818D-EF47-8D16-1D32B787A6C8}"/>
              </a:ext>
            </a:extLst>
          </p:cNvPr>
          <p:cNvSpPr>
            <a:spLocks noGrp="1"/>
          </p:cNvSpPr>
          <p:nvPr>
            <p:ph type="sldNum" sz="quarter" idx="11"/>
          </p:nvPr>
        </p:nvSpPr>
        <p:spPr/>
        <p:txBody>
          <a:bodyPr/>
          <a:lstStyle/>
          <a:p>
            <a:fld id="{2E94512F-4FCD-4B8F-9303-F99597583EE2}" type="slidenum">
              <a:rPr lang="en-US" smtClean="0"/>
              <a:pPr/>
              <a:t>5</a:t>
            </a:fld>
            <a:endParaRPr lang="en-US"/>
          </a:p>
        </p:txBody>
      </p:sp>
      <p:sp>
        <p:nvSpPr>
          <p:cNvPr id="7" name="Title 6">
            <a:extLst>
              <a:ext uri="{FF2B5EF4-FFF2-40B4-BE49-F238E27FC236}">
                <a16:creationId xmlns:a16="http://schemas.microsoft.com/office/drawing/2014/main" id="{7E916A84-F34F-A048-8A82-09CDB73F0961}"/>
              </a:ext>
            </a:extLst>
          </p:cNvPr>
          <p:cNvSpPr>
            <a:spLocks noGrp="1"/>
          </p:cNvSpPr>
          <p:nvPr>
            <p:ph type="title"/>
          </p:nvPr>
        </p:nvSpPr>
        <p:spPr/>
        <p:txBody>
          <a:bodyPr>
            <a:normAutofit/>
          </a:bodyPr>
          <a:lstStyle/>
          <a:p>
            <a:r>
              <a:rPr lang="en-US" dirty="0"/>
              <a:t>First multi-institution battery cycling database</a:t>
            </a:r>
          </a:p>
        </p:txBody>
      </p:sp>
      <p:pic>
        <p:nvPicPr>
          <p:cNvPr id="9" name="Picture 2">
            <a:extLst>
              <a:ext uri="{FF2B5EF4-FFF2-40B4-BE49-F238E27FC236}">
                <a16:creationId xmlns:a16="http://schemas.microsoft.com/office/drawing/2014/main" id="{221D9B49-3CF9-AD4C-8BB0-BC53619F9C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472" b="20973"/>
          <a:stretch/>
        </p:blipFill>
        <p:spPr bwMode="auto">
          <a:xfrm>
            <a:off x="1582277" y="1269719"/>
            <a:ext cx="7537009" cy="1907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DB40A459-0FA9-7F40-BD78-025DA2949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276" y="3206218"/>
            <a:ext cx="7537009" cy="3651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67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A39702-CF5E-8341-95DC-56F63997E324}"/>
              </a:ext>
            </a:extLst>
          </p:cNvPr>
          <p:cNvSpPr>
            <a:spLocks noGrp="1"/>
          </p:cNvSpPr>
          <p:nvPr>
            <p:ph type="sldNum" sz="quarter" idx="11"/>
          </p:nvPr>
        </p:nvSpPr>
        <p:spPr/>
        <p:txBody>
          <a:bodyPr/>
          <a:lstStyle/>
          <a:p>
            <a:fld id="{2E94512F-4FCD-4B8F-9303-F99597583EE2}" type="slidenum">
              <a:rPr lang="en-US" smtClean="0"/>
              <a:pPr/>
              <a:t>6</a:t>
            </a:fld>
            <a:endParaRPr lang="en-US"/>
          </a:p>
        </p:txBody>
      </p:sp>
      <p:sp>
        <p:nvSpPr>
          <p:cNvPr id="19" name="Title 18">
            <a:extLst>
              <a:ext uri="{FF2B5EF4-FFF2-40B4-BE49-F238E27FC236}">
                <a16:creationId xmlns:a16="http://schemas.microsoft.com/office/drawing/2014/main" id="{4C00AED8-A87E-5641-8D72-A553F353BFF5}"/>
              </a:ext>
            </a:extLst>
          </p:cNvPr>
          <p:cNvSpPr>
            <a:spLocks noGrp="1"/>
          </p:cNvSpPr>
          <p:nvPr>
            <p:ph type="title"/>
          </p:nvPr>
        </p:nvSpPr>
        <p:spPr/>
        <p:txBody>
          <a:bodyPr>
            <a:normAutofit/>
          </a:bodyPr>
          <a:lstStyle/>
          <a:p>
            <a:r>
              <a:rPr lang="en-US" dirty="0"/>
              <a:t>Site development background</a:t>
            </a:r>
          </a:p>
        </p:txBody>
      </p:sp>
      <p:sp>
        <p:nvSpPr>
          <p:cNvPr id="12" name="Content Placeholder 2">
            <a:extLst>
              <a:ext uri="{FF2B5EF4-FFF2-40B4-BE49-F238E27FC236}">
                <a16:creationId xmlns:a16="http://schemas.microsoft.com/office/drawing/2014/main" id="{D1C79D01-9DB8-5F48-BA58-B706339B86F5}"/>
              </a:ext>
            </a:extLst>
          </p:cNvPr>
          <p:cNvSpPr txBox="1">
            <a:spLocks/>
          </p:cNvSpPr>
          <p:nvPr/>
        </p:nvSpPr>
        <p:spPr bwMode="auto">
          <a:xfrm>
            <a:off x="413534" y="1323093"/>
            <a:ext cx="11084059" cy="481976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a:buNone/>
            </a:pPr>
            <a:r>
              <a:rPr lang="en-US" sz="2000" dirty="0">
                <a:latin typeface="Calibri" panose="020F0502020204030204" pitchFamily="34" charset="0"/>
                <a:cs typeface="Calibri" panose="020F0502020204030204" pitchFamily="34" charset="0"/>
              </a:rPr>
              <a:t>Target: simple enough for casual users to compare battery performance, but still useful for advanced modeling users</a:t>
            </a:r>
          </a:p>
          <a:p>
            <a:pPr marL="0" indent="0" defTabSz="914400">
              <a:buNone/>
            </a:pPr>
            <a:endParaRPr lang="en-US" sz="2000" b="1" kern="0" dirty="0">
              <a:latin typeface="Calibri" panose="020F0502020204030204" pitchFamily="34" charset="0"/>
              <a:cs typeface="Calibri" panose="020F0502020204030204" pitchFamily="34" charset="0"/>
            </a:endParaRPr>
          </a:p>
          <a:p>
            <a:pPr marL="0" indent="0" defTabSz="914400">
              <a:buNone/>
            </a:pPr>
            <a:r>
              <a:rPr lang="en-US" sz="2000" b="1" kern="0" dirty="0">
                <a:latin typeface="Calibri" panose="020F0502020204030204" pitchFamily="34" charset="0"/>
                <a:cs typeface="Calibri" panose="020F0502020204030204" pitchFamily="34" charset="0"/>
              </a:rPr>
              <a:t>Key Features</a:t>
            </a:r>
          </a:p>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Open access repository of battery data based on open-source software</a:t>
            </a:r>
          </a:p>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Import data from excel, battery testers, online repositories (Google Sheets), and databases</a:t>
            </a:r>
          </a:p>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Display the data in a responsive web interface and allow user download</a:t>
            </a:r>
          </a:p>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Offer modeling and comparison functionality on the web app and through </a:t>
            </a:r>
            <a:r>
              <a:rPr lang="en-US" sz="2000" dirty="0" err="1">
                <a:latin typeface="Calibri" panose="020F0502020204030204" pitchFamily="34" charset="0"/>
                <a:cs typeface="Calibri" panose="020F0502020204030204" pitchFamily="34" charset="0"/>
              </a:rPr>
              <a:t>Jupyter</a:t>
            </a:r>
            <a:r>
              <a:rPr lang="en-US" sz="2000" dirty="0">
                <a:latin typeface="Calibri" panose="020F0502020204030204" pitchFamily="34" charset="0"/>
                <a:cs typeface="Calibri" panose="020F0502020204030204" pitchFamily="34" charset="0"/>
              </a:rPr>
              <a:t> Notebook</a:t>
            </a:r>
          </a:p>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Adopt a standard minimum set of metadata, but plan for additional optional metadata</a:t>
            </a:r>
          </a:p>
          <a:p>
            <a:pPr defTabSz="914400">
              <a:buFont typeface="Arial" panose="020B0604020202020204" pitchFamily="34" charset="0"/>
              <a:buChar char="•"/>
            </a:pPr>
            <a:r>
              <a:rPr lang="en-US" sz="2000" dirty="0">
                <a:latin typeface="Calibri" panose="020F0502020204030204" pitchFamily="34" charset="0"/>
                <a:cs typeface="Calibri" panose="020F0502020204030204" pitchFamily="34" charset="0"/>
              </a:rPr>
              <a:t>Complementary to existing archival approaches (e.g. have data in zip folder on your group’s website, </a:t>
            </a:r>
            <a:r>
              <a:rPr lang="en-US" sz="2000" dirty="0" err="1">
                <a:latin typeface="Calibri" panose="020F0502020204030204" pitchFamily="34" charset="0"/>
                <a:cs typeface="Calibri" panose="020F0502020204030204" pitchFamily="34" charset="0"/>
              </a:rPr>
              <a:t>data.mendeley</a:t>
            </a:r>
            <a:r>
              <a:rPr lang="en-US" sz="2000" dirty="0">
                <a:latin typeface="Calibri" panose="020F0502020204030204" pitchFamily="34" charset="0"/>
                <a:cs typeface="Calibri" panose="020F0502020204030204" pitchFamily="34" charset="0"/>
              </a:rPr>
              <a:t>, etc., but also combine here for comparison/manipulation)</a:t>
            </a:r>
          </a:p>
          <a:p>
            <a:pPr defTabSz="9144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b="1"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b="1" kern="0" dirty="0">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2000" b="1"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543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9" name="Title 18">
            <a:extLst>
              <a:ext uri="{FF2B5EF4-FFF2-40B4-BE49-F238E27FC236}">
                <a16:creationId xmlns:a16="http://schemas.microsoft.com/office/drawing/2014/main" id="{4C00AED8-A87E-5641-8D72-A553F353BFF5}"/>
              </a:ext>
            </a:extLst>
          </p:cNvPr>
          <p:cNvSpPr>
            <a:spLocks noGrp="1"/>
          </p:cNvSpPr>
          <p:nvPr>
            <p:ph type="title"/>
          </p:nvPr>
        </p:nvSpPr>
        <p:spPr>
          <a:xfrm>
            <a:off x="104821" y="4760132"/>
            <a:ext cx="7373938" cy="1777829"/>
          </a:xfrm>
        </p:spPr>
        <p:txBody>
          <a:bodyPr vert="horz" lIns="91440" tIns="45720" rIns="91440" bIns="45720" rtlCol="0" anchor="ctr">
            <a:normAutofit/>
          </a:bodyPr>
          <a:lstStyle/>
          <a:p>
            <a:pPr algn="r"/>
            <a:r>
              <a:rPr lang="en-US" sz="3000" dirty="0">
                <a:latin typeface="Gill Sans MT" panose="020B0502020104020203" pitchFamily="34" charset="77"/>
              </a:rPr>
              <a:t>First multi-institution battery cycling database</a:t>
            </a:r>
          </a:p>
        </p:txBody>
      </p:sp>
      <p:sp>
        <p:nvSpPr>
          <p:cNvPr id="52" name="Freeform: Shape 51">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77A39702-CF5E-8341-95DC-56F63997E324}"/>
              </a:ext>
            </a:extLst>
          </p:cNvPr>
          <p:cNvSpPr>
            <a:spLocks noGrp="1"/>
          </p:cNvSpPr>
          <p:nvPr>
            <p:ph type="sldNum" sz="quarter" idx="11"/>
          </p:nvPr>
        </p:nvSpPr>
        <p:spPr>
          <a:xfrm>
            <a:off x="10469880" y="320040"/>
            <a:ext cx="914400" cy="320040"/>
          </a:xfrm>
        </p:spPr>
        <p:txBody>
          <a:bodyPr vert="horz" lIns="91440" tIns="45720" rIns="91440" bIns="45720" rtlCol="0" anchor="ctr">
            <a:normAutofit/>
          </a:bodyPr>
          <a:lstStyle/>
          <a:p>
            <a:pPr algn="r">
              <a:spcAft>
                <a:spcPts val="600"/>
              </a:spcAft>
            </a:pPr>
            <a:fld id="{2E94512F-4FCD-4B8F-9303-F99597583EE2}" type="slidenum">
              <a:rPr lang="en-US" sz="1200">
                <a:solidFill>
                  <a:schemeClr val="bg1">
                    <a:lumMod val="50000"/>
                    <a:lumOff val="50000"/>
                  </a:schemeClr>
                </a:solidFill>
                <a:latin typeface="+mn-lt"/>
              </a:rPr>
              <a:pPr algn="r">
                <a:spcAft>
                  <a:spcPts val="600"/>
                </a:spcAft>
              </a:pPr>
              <a:t>7</a:t>
            </a:fld>
            <a:endParaRPr lang="en-US" sz="1200">
              <a:solidFill>
                <a:schemeClr val="bg1">
                  <a:lumMod val="50000"/>
                  <a:lumOff val="50000"/>
                </a:schemeClr>
              </a:solidFill>
              <a:latin typeface="+mn-lt"/>
            </a:endParaRPr>
          </a:p>
        </p:txBody>
      </p:sp>
      <p:pic>
        <p:nvPicPr>
          <p:cNvPr id="6" name="Picture 5">
            <a:extLst>
              <a:ext uri="{FF2B5EF4-FFF2-40B4-BE49-F238E27FC236}">
                <a16:creationId xmlns:a16="http://schemas.microsoft.com/office/drawing/2014/main" id="{E8CC3FF6-6399-B54D-86DC-83E151A0C3A1}"/>
              </a:ext>
            </a:extLst>
          </p:cNvPr>
          <p:cNvPicPr>
            <a:picLocks noChangeAspect="1"/>
          </p:cNvPicPr>
          <p:nvPr/>
        </p:nvPicPr>
        <p:blipFill>
          <a:blip r:embed="rId2"/>
          <a:stretch>
            <a:fillRect/>
          </a:stretch>
        </p:blipFill>
        <p:spPr>
          <a:xfrm>
            <a:off x="225742" y="-2430"/>
            <a:ext cx="4772235" cy="3714925"/>
          </a:xfrm>
          <a:prstGeom prst="rect">
            <a:avLst/>
          </a:prstGeom>
          <a:effectLst>
            <a:outerShdw blurRad="50800" dist="50800" dir="5400000" algn="ctr" rotWithShape="0">
              <a:srgbClr val="000000">
                <a:alpha val="69000"/>
              </a:srgbClr>
            </a:outerShdw>
          </a:effectLst>
        </p:spPr>
      </p:pic>
      <p:pic>
        <p:nvPicPr>
          <p:cNvPr id="5" name="Picture 2">
            <a:extLst>
              <a:ext uri="{FF2B5EF4-FFF2-40B4-BE49-F238E27FC236}">
                <a16:creationId xmlns:a16="http://schemas.microsoft.com/office/drawing/2014/main" id="{EF3D6090-185C-1748-B50F-3F4B05D45A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78151" y="12732"/>
            <a:ext cx="6114432" cy="2934927"/>
          </a:xfrm>
          <a:prstGeom prst="rect">
            <a:avLst/>
          </a:prstGeom>
          <a:noFill/>
          <a:effectLst>
            <a:outerShdw blurRad="50800" dist="50800" dir="5400000" algn="ctr" rotWithShape="0">
              <a:srgbClr val="000000">
                <a:alpha val="65051"/>
              </a:srgbClr>
            </a:outerShdw>
            <a:reflection endPos="0" dist="508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C9F35006-FA42-384F-AD07-F31044F4CA67}"/>
              </a:ext>
            </a:extLst>
          </p:cNvPr>
          <p:cNvSpPr txBox="1"/>
          <p:nvPr/>
        </p:nvSpPr>
        <p:spPr>
          <a:xfrm>
            <a:off x="200502" y="3816419"/>
            <a:ext cx="5174724" cy="738664"/>
          </a:xfrm>
          <a:prstGeom prst="rect">
            <a:avLst/>
          </a:prstGeom>
          <a:noFill/>
        </p:spPr>
        <p:txBody>
          <a:bodyPr wrap="square" rtlCol="0">
            <a:spAutoFit/>
          </a:bodyPr>
          <a:lstStyle/>
          <a:p>
            <a:r>
              <a:rPr lang="en-US" sz="1400" dirty="0">
                <a:solidFill>
                  <a:schemeClr val="accent2"/>
                </a:solidFill>
                <a:latin typeface="Calibri" panose="020F0502020204030204" pitchFamily="34" charset="0"/>
                <a:cs typeface="Calibri" panose="020F0502020204030204" pitchFamily="34" charset="0"/>
              </a:rPr>
              <a:t>Efficiencies, capacity and energy decay, and voltage curves automatically plotted for selected cells</a:t>
            </a:r>
          </a:p>
          <a:p>
            <a:endParaRPr lang="en-US" sz="1400" dirty="0">
              <a:solidFill>
                <a:schemeClr val="accent2"/>
              </a:solidFill>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A3014DE7-8F52-B34A-8143-B7311C6D3588}"/>
              </a:ext>
            </a:extLst>
          </p:cNvPr>
          <p:cNvSpPr txBox="1"/>
          <p:nvPr/>
        </p:nvSpPr>
        <p:spPr>
          <a:xfrm>
            <a:off x="5342352" y="3029500"/>
            <a:ext cx="5853941" cy="307777"/>
          </a:xfrm>
          <a:prstGeom prst="rect">
            <a:avLst/>
          </a:prstGeom>
          <a:noFill/>
        </p:spPr>
        <p:txBody>
          <a:bodyPr wrap="square" rtlCol="0">
            <a:spAutoFit/>
          </a:bodyPr>
          <a:lstStyle/>
          <a:p>
            <a:r>
              <a:rPr lang="en-US" sz="1400" dirty="0">
                <a:solidFill>
                  <a:schemeClr val="accent2"/>
                </a:solidFill>
                <a:latin typeface="Calibri" panose="020F0502020204030204" pitchFamily="34" charset="0"/>
                <a:cs typeface="Calibri" panose="020F0502020204030204" pitchFamily="34" charset="0"/>
              </a:rPr>
              <a:t>Search by metadata related to cell + cycling conditions</a:t>
            </a:r>
          </a:p>
        </p:txBody>
      </p:sp>
      <p:cxnSp>
        <p:nvCxnSpPr>
          <p:cNvPr id="4" name="Elbow Connector 3">
            <a:extLst>
              <a:ext uri="{FF2B5EF4-FFF2-40B4-BE49-F238E27FC236}">
                <a16:creationId xmlns:a16="http://schemas.microsoft.com/office/drawing/2014/main" id="{7C76DFA9-5882-4642-9746-1651F5DCD800}"/>
              </a:ext>
            </a:extLst>
          </p:cNvPr>
          <p:cNvCxnSpPr>
            <a:cxnSpLocks/>
          </p:cNvCxnSpPr>
          <p:nvPr/>
        </p:nvCxnSpPr>
        <p:spPr>
          <a:xfrm>
            <a:off x="5090984" y="3428999"/>
            <a:ext cx="414459" cy="4113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73BD1958-5CAD-A54C-B151-53B24C1B2AD0}"/>
              </a:ext>
            </a:extLst>
          </p:cNvPr>
          <p:cNvCxnSpPr>
            <a:cxnSpLocks/>
          </p:cNvCxnSpPr>
          <p:nvPr/>
        </p:nvCxnSpPr>
        <p:spPr>
          <a:xfrm rot="10800000" flipV="1">
            <a:off x="10208922" y="3255134"/>
            <a:ext cx="594591" cy="5851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D09390-37C4-8747-BCE1-CBF3045A338C}"/>
              </a:ext>
            </a:extLst>
          </p:cNvPr>
          <p:cNvCxnSpPr>
            <a:cxnSpLocks/>
          </p:cNvCxnSpPr>
          <p:nvPr/>
        </p:nvCxnSpPr>
        <p:spPr>
          <a:xfrm>
            <a:off x="10803512" y="3029653"/>
            <a:ext cx="0" cy="222503"/>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548FAE7-C11F-5349-B18A-C24112B09F11}"/>
              </a:ext>
            </a:extLst>
          </p:cNvPr>
          <p:cNvSpPr txBox="1"/>
          <p:nvPr/>
        </p:nvSpPr>
        <p:spPr>
          <a:xfrm>
            <a:off x="7587049" y="4399005"/>
            <a:ext cx="0" cy="0"/>
          </a:xfrm>
          <a:prstGeom prst="rect">
            <a:avLst/>
          </a:prstGeom>
        </p:spPr>
        <p:txBody>
          <a:bodyPr vert="horz" wrap="none" lIns="91440" tIns="45720" rIns="91440" bIns="45720" rtlCol="0">
            <a:noAutofit/>
          </a:bodyPr>
          <a:lstStyle/>
          <a:p>
            <a:pPr algn="l"/>
            <a:endParaRPr lang="en-US" dirty="0"/>
          </a:p>
        </p:txBody>
      </p:sp>
      <p:sp>
        <p:nvSpPr>
          <p:cNvPr id="23" name="TextBox 22">
            <a:extLst>
              <a:ext uri="{FF2B5EF4-FFF2-40B4-BE49-F238E27FC236}">
                <a16:creationId xmlns:a16="http://schemas.microsoft.com/office/drawing/2014/main" id="{333369E5-F276-784C-9DAD-ABB88522DD3C}"/>
              </a:ext>
            </a:extLst>
          </p:cNvPr>
          <p:cNvSpPr txBox="1"/>
          <p:nvPr/>
        </p:nvSpPr>
        <p:spPr>
          <a:xfrm>
            <a:off x="7080422" y="4201297"/>
            <a:ext cx="0" cy="0"/>
          </a:xfrm>
          <a:prstGeom prst="rect">
            <a:avLst/>
          </a:prstGeom>
        </p:spPr>
        <p:txBody>
          <a:bodyPr vert="horz" wrap="none" lIns="91440" tIns="45720" rIns="91440" bIns="45720" rtlCol="0">
            <a:noAutofit/>
          </a:bodyPr>
          <a:lstStyle/>
          <a:p>
            <a:pPr algn="l"/>
            <a:endParaRPr lang="en-US" dirty="0"/>
          </a:p>
        </p:txBody>
      </p:sp>
      <p:sp>
        <p:nvSpPr>
          <p:cNvPr id="25" name="TextBox 24">
            <a:extLst>
              <a:ext uri="{FF2B5EF4-FFF2-40B4-BE49-F238E27FC236}">
                <a16:creationId xmlns:a16="http://schemas.microsoft.com/office/drawing/2014/main" id="{E3823F66-6E53-434B-A9E0-E58A851CB489}"/>
              </a:ext>
            </a:extLst>
          </p:cNvPr>
          <p:cNvSpPr txBox="1"/>
          <p:nvPr/>
        </p:nvSpPr>
        <p:spPr>
          <a:xfrm>
            <a:off x="6932141" y="4250724"/>
            <a:ext cx="0" cy="0"/>
          </a:xfrm>
          <a:prstGeom prst="rect">
            <a:avLst/>
          </a:prstGeom>
        </p:spPr>
        <p:txBody>
          <a:bodyPr vert="horz" wrap="none" lIns="91440" tIns="45720" rIns="91440" bIns="45720" rtlCol="0">
            <a:noAutofit/>
          </a:bodyPr>
          <a:lstStyle/>
          <a:p>
            <a:pPr algn="l"/>
            <a:endParaRPr lang="en-US" dirty="0"/>
          </a:p>
        </p:txBody>
      </p:sp>
      <p:sp>
        <p:nvSpPr>
          <p:cNvPr id="27" name="TextBox 26">
            <a:extLst>
              <a:ext uri="{FF2B5EF4-FFF2-40B4-BE49-F238E27FC236}">
                <a16:creationId xmlns:a16="http://schemas.microsoft.com/office/drawing/2014/main" id="{98515C72-8F99-9546-B048-B2962E5C7E30}"/>
              </a:ext>
            </a:extLst>
          </p:cNvPr>
          <p:cNvSpPr txBox="1"/>
          <p:nvPr/>
        </p:nvSpPr>
        <p:spPr>
          <a:xfrm>
            <a:off x="6808573" y="4201297"/>
            <a:ext cx="0" cy="0"/>
          </a:xfrm>
          <a:prstGeom prst="rect">
            <a:avLst/>
          </a:prstGeom>
        </p:spPr>
        <p:txBody>
          <a:bodyPr vert="horz" wrap="none" lIns="91440" tIns="45720" rIns="91440" bIns="45720" rtlCol="0">
            <a:noAutofit/>
          </a:bodyPr>
          <a:lstStyle/>
          <a:p>
            <a:pPr algn="l"/>
            <a:endParaRPr lang="en-US" dirty="0">
              <a:solidFill>
                <a:schemeClr val="accent2"/>
              </a:solidFill>
            </a:endParaRPr>
          </a:p>
        </p:txBody>
      </p:sp>
      <p:sp>
        <p:nvSpPr>
          <p:cNvPr id="53" name="Content Placeholder 2">
            <a:extLst>
              <a:ext uri="{FF2B5EF4-FFF2-40B4-BE49-F238E27FC236}">
                <a16:creationId xmlns:a16="http://schemas.microsoft.com/office/drawing/2014/main" id="{51866949-D627-0540-A262-D3D59C9D00A5}"/>
              </a:ext>
            </a:extLst>
          </p:cNvPr>
          <p:cNvSpPr txBox="1">
            <a:spLocks/>
          </p:cNvSpPr>
          <p:nvPr/>
        </p:nvSpPr>
        <p:spPr bwMode="auto">
          <a:xfrm>
            <a:off x="5500174" y="3723462"/>
            <a:ext cx="4963744" cy="5377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102E54"/>
              </a:buClr>
              <a:buFont typeface="Wingdings" pitchFamily="-111" charset="2"/>
              <a:buChar char="§"/>
              <a:defRPr sz="2400">
                <a:solidFill>
                  <a:schemeClr val="tx1"/>
                </a:solidFill>
                <a:latin typeface="Calibri"/>
                <a:ea typeface="ＭＳ Ｐゴシック" charset="-128"/>
                <a:cs typeface="Calibri"/>
              </a:defRPr>
            </a:lvl1pPr>
            <a:lvl2pPr marL="742950" indent="-285750" algn="l" rtl="0" eaLnBrk="1" fontAlgn="base" hangingPunct="1">
              <a:spcBef>
                <a:spcPct val="20000"/>
              </a:spcBef>
              <a:spcAft>
                <a:spcPct val="0"/>
              </a:spcAft>
              <a:buClr>
                <a:srgbClr val="800000"/>
              </a:buClr>
              <a:buFont typeface="Wingdings" pitchFamily="-111" charset="2"/>
              <a:buChar char="§"/>
              <a:defRPr sz="2000">
                <a:solidFill>
                  <a:schemeClr val="tx1"/>
                </a:solidFill>
                <a:latin typeface="Calibri"/>
                <a:ea typeface="ＭＳ Ｐゴシック" pitchFamily="-112" charset="-128"/>
                <a:cs typeface="Calibri"/>
              </a:defRPr>
            </a:lvl2pPr>
            <a:lvl3pPr marL="1143000" indent="-228600" algn="l" rtl="0" eaLnBrk="1" fontAlgn="base" hangingPunct="1">
              <a:spcBef>
                <a:spcPct val="20000"/>
              </a:spcBef>
              <a:spcAft>
                <a:spcPct val="0"/>
              </a:spcAft>
              <a:buClr>
                <a:srgbClr val="9E8C78"/>
              </a:buClr>
              <a:buFont typeface="Wingdings" pitchFamily="-111" charset="2"/>
              <a:buChar char="§"/>
              <a:defRPr>
                <a:solidFill>
                  <a:schemeClr val="tx1"/>
                </a:solidFill>
                <a:latin typeface="Calibri"/>
                <a:ea typeface="ＭＳ Ｐゴシック" pitchFamily="-112" charset="-128"/>
                <a:cs typeface="Calibri"/>
              </a:defRPr>
            </a:lvl3pPr>
            <a:lvl4pPr marL="16002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4pPr>
            <a:lvl5pPr marL="2057400" indent="-228600" algn="l" rtl="0" eaLnBrk="1" fontAlgn="base" hangingPunct="1">
              <a:spcBef>
                <a:spcPct val="20000"/>
              </a:spcBef>
              <a:spcAft>
                <a:spcPct val="0"/>
              </a:spcAft>
              <a:buChar char="»"/>
              <a:defRPr sz="1600">
                <a:solidFill>
                  <a:schemeClr val="tx1"/>
                </a:solidFill>
                <a:latin typeface="Calibri"/>
                <a:ea typeface="ＭＳ Ｐゴシック" pitchFamily="-112" charset="-128"/>
                <a:cs typeface="Calibri"/>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2" charset="-128"/>
              </a:defRPr>
            </a:lvl9pPr>
          </a:lstStyle>
          <a:p>
            <a:pPr marL="0" indent="0" defTabSz="914400">
              <a:buNone/>
            </a:pPr>
            <a:r>
              <a:rPr lang="en-US" sz="1400" b="1" kern="0" dirty="0">
                <a:solidFill>
                  <a:schemeClr val="accent2"/>
                </a:solidFill>
                <a:latin typeface="Calibri" panose="020F0502020204030204" pitchFamily="34" charset="0"/>
                <a:cs typeface="Calibri" panose="020F0502020204030204" pitchFamily="34" charset="0"/>
              </a:rPr>
              <a:t>All data translated to same format to enable easy comparison</a:t>
            </a:r>
          </a:p>
          <a:p>
            <a:pPr defTabSz="914400">
              <a:buFont typeface="Arial" panose="020B0604020202020204" pitchFamily="34" charset="0"/>
              <a:buChar char="•"/>
            </a:pPr>
            <a:endParaRPr lang="en-US" sz="1400" b="1" kern="0" dirty="0">
              <a:solidFill>
                <a:schemeClr val="accent2"/>
              </a:solidFill>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1400" b="1" kern="0" dirty="0">
              <a:solidFill>
                <a:schemeClr val="accent2"/>
              </a:solidFill>
              <a:latin typeface="Calibri" panose="020F0502020204030204" pitchFamily="34" charset="0"/>
              <a:cs typeface="Calibri" panose="020F0502020204030204" pitchFamily="34" charset="0"/>
            </a:endParaRPr>
          </a:p>
          <a:p>
            <a:pPr defTabSz="914400">
              <a:buFont typeface="Arial" panose="020B0604020202020204" pitchFamily="34" charset="0"/>
              <a:buChar char="•"/>
            </a:pPr>
            <a:endParaRPr lang="en-US" sz="1400" b="1" kern="0"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7977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5EF20A-02DC-5F4C-84AE-B69622DEE726}"/>
              </a:ext>
            </a:extLst>
          </p:cNvPr>
          <p:cNvSpPr>
            <a:spLocks noGrp="1"/>
          </p:cNvSpPr>
          <p:nvPr>
            <p:ph type="sldNum" sz="quarter" idx="11"/>
          </p:nvPr>
        </p:nvSpPr>
        <p:spPr/>
        <p:txBody>
          <a:bodyPr/>
          <a:lstStyle/>
          <a:p>
            <a:fld id="{2E94512F-4FCD-4B8F-9303-F99597583EE2}" type="slidenum">
              <a:rPr lang="en-US" smtClean="0"/>
              <a:pPr/>
              <a:t>8</a:t>
            </a:fld>
            <a:endParaRPr lang="en-US"/>
          </a:p>
        </p:txBody>
      </p:sp>
      <p:pic>
        <p:nvPicPr>
          <p:cNvPr id="4" name="Picture 3">
            <a:extLst>
              <a:ext uri="{FF2B5EF4-FFF2-40B4-BE49-F238E27FC236}">
                <a16:creationId xmlns:a16="http://schemas.microsoft.com/office/drawing/2014/main" id="{1C672CBC-CCF2-4A4B-BC54-10CB2BCFAFF6}"/>
              </a:ext>
            </a:extLst>
          </p:cNvPr>
          <p:cNvPicPr>
            <a:picLocks noChangeAspect="1"/>
          </p:cNvPicPr>
          <p:nvPr/>
        </p:nvPicPr>
        <p:blipFill>
          <a:blip r:embed="rId3"/>
          <a:stretch>
            <a:fillRect/>
          </a:stretch>
        </p:blipFill>
        <p:spPr>
          <a:xfrm>
            <a:off x="240260" y="655581"/>
            <a:ext cx="11121595" cy="5661135"/>
          </a:xfrm>
          <a:prstGeom prst="rect">
            <a:avLst/>
          </a:prstGeom>
        </p:spPr>
      </p:pic>
      <p:sp>
        <p:nvSpPr>
          <p:cNvPr id="6" name="Title 18">
            <a:extLst>
              <a:ext uri="{FF2B5EF4-FFF2-40B4-BE49-F238E27FC236}">
                <a16:creationId xmlns:a16="http://schemas.microsoft.com/office/drawing/2014/main" id="{461E4AD8-ADEA-405A-B7FB-DF29D8465187}"/>
              </a:ext>
            </a:extLst>
          </p:cNvPr>
          <p:cNvSpPr>
            <a:spLocks noGrp="1"/>
          </p:cNvSpPr>
          <p:nvPr>
            <p:ph type="title"/>
          </p:nvPr>
        </p:nvSpPr>
        <p:spPr>
          <a:xfrm>
            <a:off x="413534" y="281741"/>
            <a:ext cx="11375562" cy="568899"/>
          </a:xfrm>
        </p:spPr>
        <p:txBody>
          <a:bodyPr>
            <a:normAutofit/>
          </a:bodyPr>
          <a:lstStyle/>
          <a:p>
            <a:r>
              <a:rPr lang="en-US" dirty="0"/>
              <a:t>Current datasets</a:t>
            </a:r>
          </a:p>
        </p:txBody>
      </p:sp>
    </p:spTree>
    <p:extLst>
      <p:ext uri="{BB962C8B-B14F-4D97-AF65-F5344CB8AC3E}">
        <p14:creationId xmlns:p14="http://schemas.microsoft.com/office/powerpoint/2010/main" val="338605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2C045F-15EC-4940-ABF2-874B74995E4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dirty="0">
                <a:solidFill>
                  <a:srgbClr val="FFFFFF"/>
                </a:solidFill>
                <a:latin typeface="Gill Sans MT" panose="020B0502020104020203" pitchFamily="34" charset="77"/>
              </a:rPr>
              <a:t>Release of open-source platform underpinning Battery Archive</a:t>
            </a:r>
          </a:p>
        </p:txBody>
      </p:sp>
      <p:pic>
        <p:nvPicPr>
          <p:cNvPr id="7" name="Picture 6">
            <a:extLst>
              <a:ext uri="{FF2B5EF4-FFF2-40B4-BE49-F238E27FC236}">
                <a16:creationId xmlns:a16="http://schemas.microsoft.com/office/drawing/2014/main" id="{5CEDF119-763D-DA41-A05C-925A872C5E06}"/>
              </a:ext>
            </a:extLst>
          </p:cNvPr>
          <p:cNvPicPr>
            <a:picLocks noChangeAspect="1" noChangeArrowheads="1"/>
          </p:cNvPicPr>
          <p:nvPr/>
        </p:nvPicPr>
        <p:blipFill>
          <a:blip r:embed="rId2">
            <a:alphaModFix amt="94000"/>
            <a:extLst>
              <a:ext uri="{28A0092B-C50C-407E-A947-70E740481C1C}">
                <a14:useLocalDpi xmlns:a14="http://schemas.microsoft.com/office/drawing/2010/main" val="0"/>
              </a:ext>
            </a:extLst>
          </a:blip>
          <a:stretch>
            <a:fillRect/>
          </a:stretch>
        </p:blipFill>
        <p:spPr bwMode="auto">
          <a:xfrm>
            <a:off x="3556368" y="864973"/>
            <a:ext cx="7670432" cy="3490045"/>
          </a:xfrm>
          <a:prstGeom prst="rect">
            <a:avLst/>
          </a:prstGeom>
          <a:solidFill>
            <a:schemeClr val="bg1">
              <a:alpha val="5574"/>
            </a:schemeClr>
          </a:solidFill>
          <a:effectLst>
            <a:outerShdw blurRad="50800" dist="50800" dir="5400000" algn="ctr" rotWithShape="0">
              <a:srgbClr val="000000">
                <a:alpha val="48000"/>
              </a:srgbClr>
            </a:outerShdw>
          </a:effectLst>
        </p:spPr>
      </p:pic>
      <p:sp>
        <p:nvSpPr>
          <p:cNvPr id="9" name="TextBox 8">
            <a:extLst>
              <a:ext uri="{FF2B5EF4-FFF2-40B4-BE49-F238E27FC236}">
                <a16:creationId xmlns:a16="http://schemas.microsoft.com/office/drawing/2014/main" id="{382E3BEF-FF6D-6946-9669-CFA1BE90B1F3}"/>
              </a:ext>
            </a:extLst>
          </p:cNvPr>
          <p:cNvSpPr txBox="1"/>
          <p:nvPr/>
        </p:nvSpPr>
        <p:spPr>
          <a:xfrm>
            <a:off x="4038600" y="4884873"/>
            <a:ext cx="7188199" cy="1292090"/>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1400" dirty="0"/>
              <a:t>Public site is based on the Battery Lifecycle Framework (BLC) - an open-source platform that provides tools to visualize, analyze, and share battery data through the technology development cycle</a:t>
            </a:r>
          </a:p>
          <a:p>
            <a:pPr indent="-228600">
              <a:lnSpc>
                <a:spcPct val="90000"/>
              </a:lnSpc>
              <a:spcAft>
                <a:spcPts val="600"/>
              </a:spcAft>
              <a:buFont typeface="Arial" panose="020B0604020202020204" pitchFamily="34" charset="0"/>
              <a:buChar char="•"/>
            </a:pPr>
            <a:endParaRPr lang="en-US" sz="1400" dirty="0"/>
          </a:p>
          <a:p>
            <a:pPr marL="285750" indent="-228600">
              <a:lnSpc>
                <a:spcPct val="90000"/>
              </a:lnSpc>
              <a:spcAft>
                <a:spcPts val="600"/>
              </a:spcAft>
              <a:buFont typeface="Arial" panose="020B0604020202020204" pitchFamily="34" charset="0"/>
              <a:buChar char="•"/>
            </a:pPr>
            <a:r>
              <a:rPr lang="en-US" sz="1400" dirty="0"/>
              <a:t>BLC has four components: (1) data importers, (2) one or more databases, (3) a front-end for querying the data and creating visualizations, (4) an application programming interface to process the data</a:t>
            </a:r>
          </a:p>
        </p:txBody>
      </p:sp>
      <p:sp>
        <p:nvSpPr>
          <p:cNvPr id="3" name="Slide Number Placeholder 2">
            <a:extLst>
              <a:ext uri="{FF2B5EF4-FFF2-40B4-BE49-F238E27FC236}">
                <a16:creationId xmlns:a16="http://schemas.microsoft.com/office/drawing/2014/main" id="{BED5B7E8-38D6-6D49-86D9-3D6103654FBC}"/>
              </a:ext>
            </a:extLst>
          </p:cNvPr>
          <p:cNvSpPr>
            <a:spLocks noGrp="1"/>
          </p:cNvSpPr>
          <p:nvPr>
            <p:ph type="sldNum" sz="quarter" idx="10"/>
          </p:nvPr>
        </p:nvSpPr>
        <p:spPr>
          <a:xfrm>
            <a:off x="10366891" y="6341693"/>
            <a:ext cx="1468821" cy="365125"/>
          </a:xfrm>
        </p:spPr>
        <p:txBody>
          <a:bodyPr vert="horz" lIns="91440" tIns="45720" rIns="91440" bIns="45720" rtlCol="0" anchor="ctr">
            <a:normAutofit/>
          </a:bodyPr>
          <a:lstStyle/>
          <a:p>
            <a:pPr algn="r">
              <a:spcAft>
                <a:spcPts val="600"/>
              </a:spcAft>
            </a:pPr>
            <a:r>
              <a:rPr lang="en-US" sz="1200" dirty="0">
                <a:solidFill>
                  <a:prstClr val="black">
                    <a:tint val="75000"/>
                  </a:prstClr>
                </a:solidFill>
                <a:latin typeface="+mn-lt"/>
              </a:rPr>
              <a:t>9</a:t>
            </a:r>
          </a:p>
        </p:txBody>
      </p:sp>
    </p:spTree>
    <p:extLst>
      <p:ext uri="{BB962C8B-B14F-4D97-AF65-F5344CB8AC3E}">
        <p14:creationId xmlns:p14="http://schemas.microsoft.com/office/powerpoint/2010/main" val="287491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
      <a:dk1>
        <a:srgbClr val="2E4455"/>
      </a:dk1>
      <a:lt1>
        <a:srgbClr val="FFFFFF"/>
      </a:lt1>
      <a:dk2>
        <a:srgbClr val="313C41"/>
      </a:dk2>
      <a:lt2>
        <a:srgbClr val="FFFFFF"/>
      </a:lt2>
      <a:accent1>
        <a:srgbClr val="00A6CF"/>
      </a:accent1>
      <a:accent2>
        <a:srgbClr val="17445A"/>
      </a:accent2>
      <a:accent3>
        <a:srgbClr val="1C97B8"/>
      </a:accent3>
      <a:accent4>
        <a:srgbClr val="2E4455"/>
      </a:accent4>
      <a:accent5>
        <a:srgbClr val="1A305D"/>
      </a:accent5>
      <a:accent6>
        <a:srgbClr val="189ED9"/>
      </a:accent6>
      <a:hlink>
        <a:srgbClr val="00ABD4"/>
      </a:hlink>
      <a:folHlink>
        <a:srgbClr val="008DB1"/>
      </a:folHlink>
    </a:clrScheme>
    <a:fontScheme name="Open Sans Bold &amp; light">
      <a:majorFont>
        <a:latin typeface="Open Sans bold"/>
        <a:ea typeface=""/>
        <a:cs typeface=""/>
      </a:majorFont>
      <a:minorFont>
        <a:latin typeface="Open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10736</TotalTime>
  <Words>1048</Words>
  <Application>Microsoft Macintosh PowerPoint</Application>
  <PresentationFormat>Widescreen</PresentationFormat>
  <Paragraphs>138</Paragraphs>
  <Slides>18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Open Sans</vt:lpstr>
      <vt:lpstr>Open Sans SemiBold</vt:lpstr>
      <vt:lpstr>Gill Sans MT</vt:lpstr>
      <vt:lpstr>Calibri</vt:lpstr>
      <vt:lpstr>Open Sans bold</vt:lpstr>
      <vt:lpstr>Wingdings</vt:lpstr>
      <vt:lpstr>Arial</vt:lpstr>
      <vt:lpstr>Open Sans Light</vt:lpstr>
      <vt:lpstr>Office Theme</vt:lpstr>
      <vt:lpstr>Software Development for Battery Archive  </vt:lpstr>
      <vt:lpstr>PowerPoint Presentation</vt:lpstr>
      <vt:lpstr>Challenges in comparing battery performance data</vt:lpstr>
      <vt:lpstr>Challenges in comparing battery performance data</vt:lpstr>
      <vt:lpstr>First multi-institution battery cycling database</vt:lpstr>
      <vt:lpstr>Site development background</vt:lpstr>
      <vt:lpstr>First multi-institution battery cycling database</vt:lpstr>
      <vt:lpstr>Current datasets</vt:lpstr>
      <vt:lpstr>Release of open-source platform underpinning Battery Archive</vt:lpstr>
      <vt:lpstr>Growing Pains</vt:lpstr>
      <vt:lpstr>Getting Data to Battery Archive</vt:lpstr>
      <vt:lpstr>Metadata Review Before Release</vt:lpstr>
      <vt:lpstr>Metadata Editing Interface</vt:lpstr>
      <vt:lpstr>Managing data connections and visualizations with Redash</vt:lpstr>
      <vt:lpstr>Summary </vt:lpstr>
      <vt:lpstr>PowerPoint Presentation</vt:lpstr>
      <vt:lpstr>Thank you.</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Rejeki Lancar</dc:creator>
  <cp:lastModifiedBy>Safdari, Ammar</cp:lastModifiedBy>
  <cp:revision>509</cp:revision>
  <dcterms:created xsi:type="dcterms:W3CDTF">2018-07-21T13:25:45Z</dcterms:created>
  <dcterms:modified xsi:type="dcterms:W3CDTF">2021-08-10T21:40:22Z</dcterms:modified>
</cp:coreProperties>
</file>